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288" r:id="rId3"/>
    <p:sldId id="333" r:id="rId4"/>
    <p:sldId id="292" r:id="rId5"/>
    <p:sldId id="291" r:id="rId6"/>
    <p:sldId id="296" r:id="rId7"/>
    <p:sldId id="294" r:id="rId8"/>
    <p:sldId id="305" r:id="rId9"/>
    <p:sldId id="298" r:id="rId10"/>
    <p:sldId id="301" r:id="rId11"/>
    <p:sldId id="303" r:id="rId12"/>
    <p:sldId id="304" r:id="rId13"/>
    <p:sldId id="307" r:id="rId14"/>
    <p:sldId id="308" r:id="rId15"/>
    <p:sldId id="309" r:id="rId16"/>
    <p:sldId id="311" r:id="rId17"/>
    <p:sldId id="306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20" r:id="rId26"/>
    <p:sldId id="322" r:id="rId27"/>
    <p:sldId id="324" r:id="rId28"/>
    <p:sldId id="337" r:id="rId29"/>
    <p:sldId id="338" r:id="rId30"/>
    <p:sldId id="336" r:id="rId31"/>
    <p:sldId id="328" r:id="rId32"/>
    <p:sldId id="332" r:id="rId33"/>
    <p:sldId id="353" r:id="rId34"/>
    <p:sldId id="329" r:id="rId35"/>
    <p:sldId id="340" r:id="rId36"/>
    <p:sldId id="355" r:id="rId37"/>
    <p:sldId id="325" r:id="rId38"/>
    <p:sldId id="343" r:id="rId39"/>
    <p:sldId id="341" r:id="rId40"/>
    <p:sldId id="346" r:id="rId41"/>
    <p:sldId id="347" r:id="rId42"/>
    <p:sldId id="348" r:id="rId43"/>
    <p:sldId id="352" r:id="rId44"/>
    <p:sldId id="270" r:id="rId45"/>
  </p:sldIdLst>
  <p:sldSz cx="12192000" cy="6858000"/>
  <p:notesSz cx="6858000" cy="9144000"/>
  <p:embeddedFontLst>
    <p:embeddedFont>
      <p:font typeface="나눔스퀘어" panose="020B0600000101010101" pitchFamily="50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000"/>
    <a:srgbClr val="0070C0"/>
    <a:srgbClr val="F2F2F2"/>
    <a:srgbClr val="2919FB"/>
    <a:srgbClr val="152BFF"/>
    <a:srgbClr val="9BE3ED"/>
    <a:srgbClr val="A86ED4"/>
    <a:srgbClr val="6C6C6C"/>
    <a:srgbClr val="006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6391" autoAdjust="0"/>
  </p:normalViewPr>
  <p:slideViewPr>
    <p:cSldViewPr snapToGrid="0" showGuides="1">
      <p:cViewPr varScale="1">
        <p:scale>
          <a:sx n="99" d="100"/>
          <a:sy n="99" d="100"/>
        </p:scale>
        <p:origin x="78" y="426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7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7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BDA66A62-4D8D-4B4A-8FC1-B2FB5A3CC144}" type="datetimeFigureOut">
              <a:rPr lang="ko-KR" altLang="en-US" smtClean="0"/>
              <a:pPr/>
              <a:t>2022-11-11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24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56070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4.jpe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56070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hyperlink" Target="https://pxhere.com/ko/photo/1560701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4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hyperlink" Target="https://pxhere.com/ko/photo/1560701" TargetMode="External"/><Relationship Id="rId9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hyperlink" Target="https://thewiki.kr/w/KBO%20%EB%A6%AC%EA%B7%B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4.pn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ewiki.kr/w/KBO%20%EB%A6%AC%EA%B7%B8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ewiki.kr/w/KBO%20%EB%A6%AC%EA%B7%B8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xhere.com/ko/photo/1560701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800100" y="1964472"/>
            <a:ext cx="66167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농구 </a:t>
            </a:r>
            <a:r>
              <a:rPr lang="en-US" altLang="ko-KR" sz="4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NBA</a:t>
            </a:r>
          </a:p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 팀 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CA360E-CC1F-47E1-9814-AA6975EFDD4B}"/>
              </a:ext>
            </a:extLst>
          </p:cNvPr>
          <p:cNvCxnSpPr>
            <a:cxnSpLocks/>
          </p:cNvCxnSpPr>
          <p:nvPr/>
        </p:nvCxnSpPr>
        <p:spPr>
          <a:xfrm>
            <a:off x="888365" y="3653810"/>
            <a:ext cx="5207635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7FD8D5-D5C1-4301-8E60-2DF8B8A7B61C}"/>
              </a:ext>
            </a:extLst>
          </p:cNvPr>
          <p:cNvSpPr txBox="1"/>
          <p:nvPr/>
        </p:nvSpPr>
        <p:spPr>
          <a:xfrm>
            <a:off x="287268" y="3934698"/>
            <a:ext cx="173599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이정호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이현동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00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458" y="4746384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1151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209F99-AD66-4477-91ED-8E7EC9218BA1}"/>
              </a:ext>
            </a:extLst>
          </p:cNvPr>
          <p:cNvGrpSpPr/>
          <p:nvPr/>
        </p:nvGrpSpPr>
        <p:grpSpPr>
          <a:xfrm>
            <a:off x="1931432" y="1686711"/>
            <a:ext cx="1441354" cy="2276187"/>
            <a:chOff x="1931432" y="1686711"/>
            <a:chExt cx="1441354" cy="227618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12E743B-4FAA-411A-8D19-766EAFE0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12538" y="2031087"/>
              <a:ext cx="1342220" cy="186099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5A10A4-5D73-4BB4-BE2F-1FACA3A7A77C}"/>
                </a:ext>
              </a:extLst>
            </p:cNvPr>
            <p:cNvSpPr txBox="1"/>
            <p:nvPr/>
          </p:nvSpPr>
          <p:spPr>
            <a:xfrm>
              <a:off x="1931432" y="1686711"/>
              <a:ext cx="12309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Table List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B1C333-B9A3-4966-8675-F87DBBF7EEEE}"/>
                </a:ext>
              </a:extLst>
            </p:cNvPr>
            <p:cNvSpPr/>
            <p:nvPr/>
          </p:nvSpPr>
          <p:spPr>
            <a:xfrm>
              <a:off x="1947378" y="1698921"/>
              <a:ext cx="1425408" cy="226397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BF42C10-8A48-4DD9-9EB1-F048B25E37B6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78" y="1928417"/>
              <a:ext cx="14254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27D6A5-9705-4893-BE03-A3D82E2570B3}"/>
              </a:ext>
            </a:extLst>
          </p:cNvPr>
          <p:cNvSpPr/>
          <p:nvPr/>
        </p:nvSpPr>
        <p:spPr>
          <a:xfrm>
            <a:off x="3981450" y="1777831"/>
            <a:ext cx="6972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https://koreascience.kr/article/JAKO202211154057317.pdf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A7ADB59-C305-4200-8584-C24CC21DB2D0}"/>
              </a:ext>
            </a:extLst>
          </p:cNvPr>
          <p:cNvGrpSpPr/>
          <p:nvPr/>
        </p:nvGrpSpPr>
        <p:grpSpPr>
          <a:xfrm>
            <a:off x="1931432" y="4710838"/>
            <a:ext cx="8604732" cy="1631203"/>
            <a:chOff x="3426687" y="1676291"/>
            <a:chExt cx="8604732" cy="163120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C2A926A-8344-4955-B6F3-48384FF6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6687" y="1703684"/>
              <a:ext cx="8604732" cy="1603810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DDADB2C-0D85-4987-B8B2-407DA9CE4427}"/>
                </a:ext>
              </a:extLst>
            </p:cNvPr>
            <p:cNvSpPr/>
            <p:nvPr/>
          </p:nvSpPr>
          <p:spPr>
            <a:xfrm>
              <a:off x="6222891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CF9E114-BE24-4349-8704-D9CD7D9A091C}"/>
                </a:ext>
              </a:extLst>
            </p:cNvPr>
            <p:cNvSpPr/>
            <p:nvPr/>
          </p:nvSpPr>
          <p:spPr>
            <a:xfrm>
              <a:off x="6496762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D9126C8-70FD-4373-A152-3124718B1027}"/>
                </a:ext>
              </a:extLst>
            </p:cNvPr>
            <p:cNvSpPr/>
            <p:nvPr/>
          </p:nvSpPr>
          <p:spPr>
            <a:xfrm>
              <a:off x="6780159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57381DB-AB75-444E-A054-3E4C3707BC87}"/>
                </a:ext>
              </a:extLst>
            </p:cNvPr>
            <p:cNvSpPr/>
            <p:nvPr/>
          </p:nvSpPr>
          <p:spPr>
            <a:xfrm>
              <a:off x="7059433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DB5B35C-61C9-48C7-B64B-66ABD901C781}"/>
                </a:ext>
              </a:extLst>
            </p:cNvPr>
            <p:cNvSpPr/>
            <p:nvPr/>
          </p:nvSpPr>
          <p:spPr>
            <a:xfrm>
              <a:off x="7338707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2EABFF1-C9AE-452D-B9BE-3E39AC8C669B}"/>
                </a:ext>
              </a:extLst>
            </p:cNvPr>
            <p:cNvSpPr/>
            <p:nvPr/>
          </p:nvSpPr>
          <p:spPr>
            <a:xfrm>
              <a:off x="7617981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EB6D9B-B7FA-4158-B8A9-CB2E5ADE5B62}"/>
                </a:ext>
              </a:extLst>
            </p:cNvPr>
            <p:cNvSpPr/>
            <p:nvPr/>
          </p:nvSpPr>
          <p:spPr>
            <a:xfrm>
              <a:off x="7892492" y="1698921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4868907-9DA9-42A0-AAE0-F113A60A1236}"/>
                </a:ext>
              </a:extLst>
            </p:cNvPr>
            <p:cNvSpPr/>
            <p:nvPr/>
          </p:nvSpPr>
          <p:spPr>
            <a:xfrm>
              <a:off x="8177606" y="1705365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C8F3DB0-9863-4319-BC8A-35A8E9F02470}"/>
                </a:ext>
              </a:extLst>
            </p:cNvPr>
            <p:cNvSpPr/>
            <p:nvPr/>
          </p:nvSpPr>
          <p:spPr>
            <a:xfrm>
              <a:off x="8455163" y="1697240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C174A39-8763-4C41-8B08-F2D3B1DBB7D9}"/>
                </a:ext>
              </a:extLst>
            </p:cNvPr>
            <p:cNvSpPr/>
            <p:nvPr/>
          </p:nvSpPr>
          <p:spPr>
            <a:xfrm>
              <a:off x="8729674" y="1692477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2F01DA5-4ABE-474D-956C-CA457B2DAC20}"/>
                </a:ext>
              </a:extLst>
            </p:cNvPr>
            <p:cNvSpPr/>
            <p:nvPr/>
          </p:nvSpPr>
          <p:spPr>
            <a:xfrm>
              <a:off x="9014788" y="1698921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A6237EF-6FA7-4E57-B81A-38E68F6C9999}"/>
                </a:ext>
              </a:extLst>
            </p:cNvPr>
            <p:cNvSpPr/>
            <p:nvPr/>
          </p:nvSpPr>
          <p:spPr>
            <a:xfrm>
              <a:off x="9311613" y="1706471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4F9BD39-93DB-4B7B-9325-2663DF1F0416}"/>
                </a:ext>
              </a:extLst>
            </p:cNvPr>
            <p:cNvSpPr/>
            <p:nvPr/>
          </p:nvSpPr>
          <p:spPr>
            <a:xfrm>
              <a:off x="9609938" y="1701708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145F0F1-12A9-4F33-97BD-036265A8A34E}"/>
                </a:ext>
              </a:extLst>
            </p:cNvPr>
            <p:cNvSpPr/>
            <p:nvPr/>
          </p:nvSpPr>
          <p:spPr>
            <a:xfrm>
              <a:off x="9880764" y="1703389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53A0CC5-8EA8-4772-81F3-407E33148D89}"/>
                </a:ext>
              </a:extLst>
            </p:cNvPr>
            <p:cNvSpPr/>
            <p:nvPr/>
          </p:nvSpPr>
          <p:spPr>
            <a:xfrm>
              <a:off x="10154979" y="1697240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0367A77-EC09-4154-81BA-F613CDCDB334}"/>
                </a:ext>
              </a:extLst>
            </p:cNvPr>
            <p:cNvSpPr/>
            <p:nvPr/>
          </p:nvSpPr>
          <p:spPr>
            <a:xfrm>
              <a:off x="10400912" y="1697240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4764F4D-0C3B-4130-96FF-1C8DE7DFE64E}"/>
                </a:ext>
              </a:extLst>
            </p:cNvPr>
            <p:cNvSpPr/>
            <p:nvPr/>
          </p:nvSpPr>
          <p:spPr>
            <a:xfrm>
              <a:off x="10653548" y="1705365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A02C7E4-99FF-4D68-A083-898AFDDED7D1}"/>
                </a:ext>
              </a:extLst>
            </p:cNvPr>
            <p:cNvSpPr/>
            <p:nvPr/>
          </p:nvSpPr>
          <p:spPr>
            <a:xfrm>
              <a:off x="10906185" y="1705085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E014CF6-B462-4C92-B961-6D454225FE62}"/>
                </a:ext>
              </a:extLst>
            </p:cNvPr>
            <p:cNvSpPr/>
            <p:nvPr/>
          </p:nvSpPr>
          <p:spPr>
            <a:xfrm>
              <a:off x="11214037" y="1700322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CDE3EC8-05F7-40A5-B0AA-F83524EA5E6C}"/>
                </a:ext>
              </a:extLst>
            </p:cNvPr>
            <p:cNvSpPr/>
            <p:nvPr/>
          </p:nvSpPr>
          <p:spPr>
            <a:xfrm>
              <a:off x="11484862" y="1697240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350350D-A870-43C1-BF86-832A4CAFFE6B}"/>
                </a:ext>
              </a:extLst>
            </p:cNvPr>
            <p:cNvSpPr/>
            <p:nvPr/>
          </p:nvSpPr>
          <p:spPr>
            <a:xfrm>
              <a:off x="11768259" y="1698921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A173064-8A11-46A4-8ADE-BC3855AF04B9}"/>
                </a:ext>
              </a:extLst>
            </p:cNvPr>
            <p:cNvSpPr txBox="1"/>
            <p:nvPr/>
          </p:nvSpPr>
          <p:spPr>
            <a:xfrm>
              <a:off x="3797568" y="1676291"/>
              <a:ext cx="12309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Traditional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5EEF63-DC21-4A00-A441-4A2E52D5D88B}"/>
              </a:ext>
            </a:extLst>
          </p:cNvPr>
          <p:cNvSpPr/>
          <p:nvPr/>
        </p:nvSpPr>
        <p:spPr>
          <a:xfrm>
            <a:off x="3981450" y="2424237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https://youtu.be/Ib4lNdVmgfo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695766-7C5C-40F1-BC0E-0FE75ED79642}"/>
              </a:ext>
            </a:extLst>
          </p:cNvPr>
          <p:cNvSpPr/>
          <p:nvPr/>
        </p:nvSpPr>
        <p:spPr>
          <a:xfrm>
            <a:off x="4009022" y="3163281"/>
            <a:ext cx="6262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https://www.ttimes.co.kr/article/2019013117597767442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95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458" y="4746384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359418-9C95-408B-B84C-76486BDE1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2017" y="2253388"/>
            <a:ext cx="2900983" cy="4082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EA478E-9FAF-4F4A-AE97-AB0501ACC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1617" y="2253388"/>
            <a:ext cx="2224344" cy="641305"/>
          </a:xfrm>
          <a:prstGeom prst="rect">
            <a:avLst/>
          </a:prstGeom>
        </p:spPr>
      </p:pic>
      <p:sp>
        <p:nvSpPr>
          <p:cNvPr id="14" name="사각형: 잘린 대각선 방향 모서리 13">
            <a:extLst>
              <a:ext uri="{FF2B5EF4-FFF2-40B4-BE49-F238E27FC236}">
                <a16:creationId xmlns:a16="http://schemas.microsoft.com/office/drawing/2014/main" id="{F137CF98-0BE7-420D-AC2F-D97BC8B4AF23}"/>
              </a:ext>
            </a:extLst>
          </p:cNvPr>
          <p:cNvSpPr/>
          <p:nvPr/>
        </p:nvSpPr>
        <p:spPr>
          <a:xfrm>
            <a:off x="1976914" y="1757834"/>
            <a:ext cx="2419351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Selenium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</a:t>
            </a:r>
            <a:r>
              <a:rPr lang="ko-KR" altLang="en-US" sz="14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</a:t>
            </a:r>
          </a:p>
        </p:txBody>
      </p:sp>
      <p:sp>
        <p:nvSpPr>
          <p:cNvPr id="36" name="사각형: 잘린 대각선 방향 모서리 35">
            <a:extLst>
              <a:ext uri="{FF2B5EF4-FFF2-40B4-BE49-F238E27FC236}">
                <a16:creationId xmlns:a16="http://schemas.microsoft.com/office/drawing/2014/main" id="{75B32E58-7F62-4CE2-B90A-EB8E8A6AB9C0}"/>
              </a:ext>
            </a:extLst>
          </p:cNvPr>
          <p:cNvSpPr/>
          <p:nvPr/>
        </p:nvSpPr>
        <p:spPr>
          <a:xfrm>
            <a:off x="5201617" y="1759243"/>
            <a:ext cx="1251823" cy="398632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01C828-55D3-4938-A181-DA3A992D7D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1617" y="3965224"/>
            <a:ext cx="6276361" cy="2319834"/>
          </a:xfrm>
          <a:prstGeom prst="rect">
            <a:avLst/>
          </a:prstGeom>
        </p:spPr>
      </p:pic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70D89C87-0E99-4C59-BA07-B68ECA744E4E}"/>
              </a:ext>
            </a:extLst>
          </p:cNvPr>
          <p:cNvSpPr/>
          <p:nvPr/>
        </p:nvSpPr>
        <p:spPr>
          <a:xfrm>
            <a:off x="5201617" y="3424956"/>
            <a:ext cx="1904033" cy="398632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 별 평균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</a:p>
        </p:txBody>
      </p:sp>
    </p:spTree>
    <p:extLst>
      <p:ext uri="{BB962C8B-B14F-4D97-AF65-F5344CB8AC3E}">
        <p14:creationId xmlns:p14="http://schemas.microsoft.com/office/powerpoint/2010/main" val="26580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458" y="4746384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27A079-A408-4C6A-B1D0-8F0153B2C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417" y="1665322"/>
            <a:ext cx="9954002" cy="4741385"/>
          </a:xfrm>
          <a:prstGeom prst="rect">
            <a:avLst/>
          </a:prstGeom>
        </p:spPr>
      </p:pic>
      <p:sp>
        <p:nvSpPr>
          <p:cNvPr id="34" name="사각형: 잘린 대각선 방향 모서리 33">
            <a:extLst>
              <a:ext uri="{FF2B5EF4-FFF2-40B4-BE49-F238E27FC236}">
                <a16:creationId xmlns:a16="http://schemas.microsoft.com/office/drawing/2014/main" id="{DDA34F69-7228-4472-8F26-909B9C324595}"/>
              </a:ext>
            </a:extLst>
          </p:cNvPr>
          <p:cNvSpPr/>
          <p:nvPr/>
        </p:nvSpPr>
        <p:spPr>
          <a:xfrm>
            <a:off x="5640439" y="1070791"/>
            <a:ext cx="2827958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별 추세 그래프</a:t>
            </a:r>
          </a:p>
        </p:txBody>
      </p:sp>
    </p:spTree>
    <p:extLst>
      <p:ext uri="{BB962C8B-B14F-4D97-AF65-F5344CB8AC3E}">
        <p14:creationId xmlns:p14="http://schemas.microsoft.com/office/powerpoint/2010/main" val="37494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458" y="4746384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27A079-A408-4C6A-B1D0-8F0153B2CC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3" r="80013" b="52558"/>
          <a:stretch/>
        </p:blipFill>
        <p:spPr>
          <a:xfrm>
            <a:off x="5559476" y="1662793"/>
            <a:ext cx="2989883" cy="3007426"/>
          </a:xfrm>
          <a:prstGeom prst="rect">
            <a:avLst/>
          </a:prstGeom>
        </p:spPr>
      </p:pic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02D0F079-ABF7-4664-891E-0BE4232D513F}"/>
              </a:ext>
            </a:extLst>
          </p:cNvPr>
          <p:cNvSpPr/>
          <p:nvPr/>
        </p:nvSpPr>
        <p:spPr>
          <a:xfrm>
            <a:off x="5640439" y="1070791"/>
            <a:ext cx="2827958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별 추세 그래프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4D4999-0C06-45D2-B9F6-6F4BE236088D}"/>
              </a:ext>
            </a:extLst>
          </p:cNvPr>
          <p:cNvSpPr/>
          <p:nvPr/>
        </p:nvSpPr>
        <p:spPr>
          <a:xfrm>
            <a:off x="2247900" y="4933954"/>
            <a:ext cx="9700293" cy="1451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아담 실버 총재의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NBA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방식 영향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반칙 룰이 변경되어 파울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중단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줄어듦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골 넣을 시간이 늘어남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0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458" y="4746384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27A079-A408-4C6A-B1D0-8F0153B2CC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57" r="20548" b="52347"/>
          <a:stretch/>
        </p:blipFill>
        <p:spPr>
          <a:xfrm>
            <a:off x="2656187" y="1665322"/>
            <a:ext cx="8883717" cy="3020859"/>
          </a:xfrm>
          <a:prstGeom prst="rect">
            <a:avLst/>
          </a:prstGeom>
        </p:spPr>
      </p:pic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02D0F079-ABF7-4664-891E-0BE4232D513F}"/>
              </a:ext>
            </a:extLst>
          </p:cNvPr>
          <p:cNvSpPr/>
          <p:nvPr/>
        </p:nvSpPr>
        <p:spPr>
          <a:xfrm>
            <a:off x="5640439" y="1070791"/>
            <a:ext cx="2827958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별 추세 그래프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4D4999-0C06-45D2-B9F6-6F4BE236088D}"/>
              </a:ext>
            </a:extLst>
          </p:cNvPr>
          <p:cNvSpPr/>
          <p:nvPr/>
        </p:nvSpPr>
        <p:spPr>
          <a:xfrm>
            <a:off x="2247900" y="4933954"/>
            <a:ext cx="9700293" cy="1451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슛 시도는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이상 감소 하였고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슛 시도는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+15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증가 하였다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284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458" y="4746384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02D0F079-ABF7-4664-891E-0BE4232D513F}"/>
              </a:ext>
            </a:extLst>
          </p:cNvPr>
          <p:cNvSpPr/>
          <p:nvPr/>
        </p:nvSpPr>
        <p:spPr>
          <a:xfrm>
            <a:off x="5640439" y="1070791"/>
            <a:ext cx="2827958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별 추세 그래프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4D4999-0C06-45D2-B9F6-6F4BE236088D}"/>
              </a:ext>
            </a:extLst>
          </p:cNvPr>
          <p:cNvSpPr/>
          <p:nvPr/>
        </p:nvSpPr>
        <p:spPr>
          <a:xfrm>
            <a:off x="2247900" y="4933954"/>
            <a:ext cx="9700293" cy="1451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슛 시도는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이상 감소 하였고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슛 시도는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+15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증가 하였다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A117692-2F6C-4BE6-9677-F2F4EC3904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/>
          <a:stretch/>
        </p:blipFill>
        <p:spPr>
          <a:xfrm>
            <a:off x="2272425" y="1662316"/>
            <a:ext cx="4705891" cy="308015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EE88AB1-C545-4BE6-8C11-69BCF9B8F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99" y="1662314"/>
            <a:ext cx="4857803" cy="30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658" y="7095884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02D0F079-ABF7-4664-891E-0BE4232D513F}"/>
              </a:ext>
            </a:extLst>
          </p:cNvPr>
          <p:cNvSpPr/>
          <p:nvPr/>
        </p:nvSpPr>
        <p:spPr>
          <a:xfrm>
            <a:off x="5640439" y="1070791"/>
            <a:ext cx="2827958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 슛 유행 이유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4D4999-0C06-45D2-B9F6-6F4BE236088D}"/>
              </a:ext>
            </a:extLst>
          </p:cNvPr>
          <p:cNvSpPr/>
          <p:nvPr/>
        </p:nvSpPr>
        <p:spPr>
          <a:xfrm>
            <a:off x="2247900" y="4933954"/>
            <a:ext cx="9700293" cy="1451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슛이 효율적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주장과 함께 자신의 팀의 </a:t>
            </a:r>
            <a:r>
              <a:rPr lang="en-US" altLang="ko-KR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b="1" u="sng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점슛</a:t>
            </a:r>
            <a:r>
              <a:rPr lang="ko-KR" alt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시도 횟수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크게 늘린 </a:t>
            </a:r>
            <a:r>
              <a:rPr lang="ko-KR" alt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감독</a:t>
            </a:r>
            <a:endParaRPr lang="en-US" altLang="ko-KR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슛 트랜드 붐을 일으킨 </a:t>
            </a:r>
            <a:r>
              <a:rPr lang="ko-KR" alt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스테판 커리</a:t>
            </a:r>
            <a:endParaRPr lang="en-US" altLang="ko-KR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B671D8-805C-411B-92E8-228436CAD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228" y="2111744"/>
            <a:ext cx="3598130" cy="2339211"/>
          </a:xfrm>
          <a:prstGeom prst="rect">
            <a:avLst/>
          </a:prstGeom>
        </p:spPr>
      </p:pic>
      <p:pic>
        <p:nvPicPr>
          <p:cNvPr id="1028" name="Picture 4" descr="Two weeks after leaving Rockets, Daryl Morey has another job">
            <a:extLst>
              <a:ext uri="{FF2B5EF4-FFF2-40B4-BE49-F238E27FC236}">
                <a16:creationId xmlns:a16="http://schemas.microsoft.com/office/drawing/2014/main" id="{D85C996C-AB33-41E1-BE1B-D88EEE9E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282" y="2111745"/>
            <a:ext cx="3598130" cy="23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8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2642" y="7273684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759E8-F42C-4DA4-83F1-C9E0BAC1E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2017" y="1665322"/>
            <a:ext cx="9979402" cy="4759415"/>
          </a:xfrm>
          <a:prstGeom prst="rect">
            <a:avLst/>
          </a:prstGeom>
        </p:spPr>
      </p:pic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32DCF5A5-CA51-4BED-A201-18B995CDA841}"/>
              </a:ext>
            </a:extLst>
          </p:cNvPr>
          <p:cNvSpPr/>
          <p:nvPr/>
        </p:nvSpPr>
        <p:spPr>
          <a:xfrm>
            <a:off x="5640439" y="1070791"/>
            <a:ext cx="2827958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그래프</a:t>
            </a:r>
          </a:p>
        </p:txBody>
      </p:sp>
    </p:spTree>
    <p:extLst>
      <p:ext uri="{BB962C8B-B14F-4D97-AF65-F5344CB8AC3E}">
        <p14:creationId xmlns:p14="http://schemas.microsoft.com/office/powerpoint/2010/main" val="400622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242" y="1070791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32DCF5A5-CA51-4BED-A201-18B995CDA841}"/>
              </a:ext>
            </a:extLst>
          </p:cNvPr>
          <p:cNvSpPr/>
          <p:nvPr/>
        </p:nvSpPr>
        <p:spPr>
          <a:xfrm>
            <a:off x="5640439" y="1070791"/>
            <a:ext cx="2827958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 슛 성공률 그래프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E67A6F-75C7-42FF-8F52-7E9941D5CB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1450" y="1805592"/>
            <a:ext cx="6349798" cy="42861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CFF50A-E8A6-4D42-A597-55A8803C370E}"/>
              </a:ext>
            </a:extLst>
          </p:cNvPr>
          <p:cNvSpPr/>
          <p:nvPr/>
        </p:nvSpPr>
        <p:spPr>
          <a:xfrm>
            <a:off x="5418034" y="4597637"/>
            <a:ext cx="752030" cy="1027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64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237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6705FF-FEA5-4E17-BB50-3CD95DAAD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1537" y="985168"/>
            <a:ext cx="7523255" cy="55218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B49296-BC0D-48CD-9969-D5978A8264BB}"/>
              </a:ext>
            </a:extLst>
          </p:cNvPr>
          <p:cNvSpPr/>
          <p:nvPr/>
        </p:nvSpPr>
        <p:spPr>
          <a:xfrm>
            <a:off x="3981450" y="5625095"/>
            <a:ext cx="5769301" cy="16040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15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888365" y="2505670"/>
            <a:ext cx="661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CA360E-CC1F-47E1-9814-AA6975EFDD4B}"/>
              </a:ext>
            </a:extLst>
          </p:cNvPr>
          <p:cNvCxnSpPr>
            <a:cxnSpLocks/>
          </p:cNvCxnSpPr>
          <p:nvPr/>
        </p:nvCxnSpPr>
        <p:spPr>
          <a:xfrm>
            <a:off x="888365" y="3653810"/>
            <a:ext cx="3061335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21626A-B5C7-454B-A87B-D19B608998CB}"/>
              </a:ext>
            </a:extLst>
          </p:cNvPr>
          <p:cNvSpPr txBox="1"/>
          <p:nvPr/>
        </p:nvSpPr>
        <p:spPr>
          <a:xfrm>
            <a:off x="9443244" y="322957"/>
            <a:ext cx="2748756" cy="621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개요</a:t>
            </a:r>
            <a:endParaRPr lang="en-US" altLang="ko-KR" sz="3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  <a:endParaRPr lang="en-US" altLang="ko-KR" sz="3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Feature selection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 및 검증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  <a:endParaRPr lang="en-US" altLang="ko-KR" sz="3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Feature selection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 및 검증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마무리</a:t>
            </a:r>
            <a:endParaRPr lang="en-US" altLang="ko-KR" sz="3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41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6497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6705FF-FEA5-4E17-BB50-3CD95DAAD5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97" t="84584" r="15961" b="-556"/>
          <a:stretch/>
        </p:blipFill>
        <p:spPr>
          <a:xfrm>
            <a:off x="2238231" y="1738950"/>
            <a:ext cx="9398712" cy="13578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B49296-BC0D-48CD-9969-D5978A8264BB}"/>
              </a:ext>
            </a:extLst>
          </p:cNvPr>
          <p:cNvSpPr/>
          <p:nvPr/>
        </p:nvSpPr>
        <p:spPr>
          <a:xfrm>
            <a:off x="3018924" y="1738950"/>
            <a:ext cx="8618019" cy="2342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5D3F32-0E1C-4493-9CCA-0339B25D1C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8231" y="3162277"/>
            <a:ext cx="4247242" cy="316821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C74359-E3CB-4FAE-8004-FC12692A3D8E}"/>
              </a:ext>
            </a:extLst>
          </p:cNvPr>
          <p:cNvSpPr/>
          <p:nvPr/>
        </p:nvSpPr>
        <p:spPr>
          <a:xfrm>
            <a:off x="7509438" y="4094659"/>
            <a:ext cx="3334753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상관계수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칼럼들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28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45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86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2D9326-45C8-4F13-9EC1-616903BCDEDB}"/>
              </a:ext>
            </a:extLst>
          </p:cNvPr>
          <p:cNvSpPr/>
          <p:nvPr/>
        </p:nvSpPr>
        <p:spPr>
          <a:xfrm>
            <a:off x="2456279" y="2876493"/>
            <a:ext cx="3641222" cy="1844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별 분석은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예측의 의미 </a:t>
            </a:r>
            <a:r>
              <a:rPr lang="en-US" altLang="ko-KR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가벼운 추측 정도에 불과함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FFD19A-E059-4BDA-9BDD-8A80C84E3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5876" y="1344292"/>
            <a:ext cx="4709273" cy="49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551012" y="98083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" b="1"/>
          <a:stretch/>
        </p:blipFill>
        <p:spPr>
          <a:xfrm>
            <a:off x="-5545" y="-1"/>
            <a:ext cx="12192000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522" y="1"/>
            <a:ext cx="12192000" cy="6857999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2625099" y="2981339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625099" y="3905492"/>
            <a:ext cx="6715793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0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460" y="177054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887455" y="1768016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-1762793" y="2409674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-1589279" y="2549944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-1589279" y="35048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-1589279" y="445969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-1601979" y="541457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-1601979" y="6369449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-1179847" y="3162248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-1179847" y="4121738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-1179847" y="5068944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-1179847" y="6031490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C10E1-151E-46D6-B581-3447A045AB66}"/>
              </a:ext>
            </a:extLst>
          </p:cNvPr>
          <p:cNvSpPr txBox="1"/>
          <p:nvPr/>
        </p:nvSpPr>
        <p:spPr>
          <a:xfrm>
            <a:off x="4971452" y="3410447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별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Picture 10" descr="농구 코트 ">
            <a:extLst>
              <a:ext uri="{FF2B5EF4-FFF2-40B4-BE49-F238E27FC236}">
                <a16:creationId xmlns:a16="http://schemas.microsoft.com/office/drawing/2014/main" id="{0B33FA1B-6D9E-4E9C-974C-A95F9782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49" y="1768016"/>
            <a:ext cx="1436902" cy="143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ED39B0-B0B4-41F6-AA13-CAEE5F6E9256}"/>
              </a:ext>
            </a:extLst>
          </p:cNvPr>
          <p:cNvSpPr/>
          <p:nvPr/>
        </p:nvSpPr>
        <p:spPr>
          <a:xfrm>
            <a:off x="5008562" y="4070510"/>
            <a:ext cx="2174875" cy="485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목적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D04E24-EC97-4034-9921-99D9D4784E5D}"/>
              </a:ext>
            </a:extLst>
          </p:cNvPr>
          <p:cNvSpPr txBox="1"/>
          <p:nvPr/>
        </p:nvSpPr>
        <p:spPr>
          <a:xfrm>
            <a:off x="4235427" y="4777502"/>
            <a:ext cx="3714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중요 변수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득점 점수</a:t>
            </a:r>
            <a:r>
              <a:rPr lang="en-US" altLang="ko-KR" sz="16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(Point)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r>
              <a:rPr lang="en-US" altLang="ko-KR" sz="16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98829D-48D1-4CE0-9D9D-CD35B07CED30}"/>
              </a:ext>
            </a:extLst>
          </p:cNvPr>
          <p:cNvSpPr/>
          <p:nvPr/>
        </p:nvSpPr>
        <p:spPr>
          <a:xfrm>
            <a:off x="2578100" y="1143000"/>
            <a:ext cx="6896100" cy="50672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16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E27BC-7979-4697-BF0B-12845BA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832" y="1894158"/>
            <a:ext cx="6092968" cy="41120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46FF0-0A0E-4592-8948-5908F3541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2468" y="1894157"/>
            <a:ext cx="7832463" cy="41120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96234A-FDE3-4594-A26D-2DA257B55D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2174" y="1894141"/>
            <a:ext cx="7150802" cy="4112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46E8C1-00D5-4AE7-A681-D931CB28A8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4922" y="1894141"/>
            <a:ext cx="5491578" cy="41208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E1A78A-1C22-4893-B660-2E7F86F7CD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1885" y="1930269"/>
            <a:ext cx="4794616" cy="40196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251DDC-21F2-4E28-86B7-7C7CE25BD2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4453" y="1921447"/>
            <a:ext cx="5088523" cy="39660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C550A9-D6FB-4786-BBE5-C494AD06D0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562" y="1948739"/>
            <a:ext cx="7150802" cy="3966051"/>
          </a:xfrm>
          <a:prstGeom prst="rect">
            <a:avLst/>
          </a:prstGeom>
        </p:spPr>
      </p:pic>
      <p:sp>
        <p:nvSpPr>
          <p:cNvPr id="35" name="사각형: 잘린 대각선 방향 모서리 34">
            <a:extLst>
              <a:ext uri="{FF2B5EF4-FFF2-40B4-BE49-F238E27FC236}">
                <a16:creationId xmlns:a16="http://schemas.microsoft.com/office/drawing/2014/main" id="{8ACE5861-6FD5-48BF-A99B-2487D718C781}"/>
              </a:ext>
            </a:extLst>
          </p:cNvPr>
          <p:cNvSpPr/>
          <p:nvPr/>
        </p:nvSpPr>
        <p:spPr>
          <a:xfrm>
            <a:off x="2212832" y="1185192"/>
            <a:ext cx="2419351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Selenium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</a:t>
            </a:r>
            <a:r>
              <a:rPr lang="ko-KR" altLang="en-US" sz="14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</a:t>
            </a:r>
          </a:p>
        </p:txBody>
      </p:sp>
      <p:sp>
        <p:nvSpPr>
          <p:cNvPr id="36" name="사각형: 잘린 대각선 방향 모서리 35">
            <a:extLst>
              <a:ext uri="{FF2B5EF4-FFF2-40B4-BE49-F238E27FC236}">
                <a16:creationId xmlns:a16="http://schemas.microsoft.com/office/drawing/2014/main" id="{F9F7B510-FC4F-45F5-86D1-4E05B71CCCA3}"/>
              </a:ext>
            </a:extLst>
          </p:cNvPr>
          <p:cNvSpPr/>
          <p:nvPr/>
        </p:nvSpPr>
        <p:spPr>
          <a:xfrm>
            <a:off x="4777166" y="1267993"/>
            <a:ext cx="1159725" cy="3039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2021-22 </a:t>
            </a:r>
            <a:r>
              <a:rPr lang="ko-KR" altLang="en-US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</a:t>
            </a:r>
          </a:p>
        </p:txBody>
      </p:sp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D22CD085-D779-4547-9E33-8AF77DE42BD1}"/>
              </a:ext>
            </a:extLst>
          </p:cNvPr>
          <p:cNvSpPr/>
          <p:nvPr/>
        </p:nvSpPr>
        <p:spPr>
          <a:xfrm>
            <a:off x="6029205" y="1267993"/>
            <a:ext cx="1159725" cy="3039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2022-23 </a:t>
            </a:r>
            <a:r>
              <a:rPr lang="ko-KR" altLang="en-US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</a:t>
            </a:r>
          </a:p>
        </p:txBody>
      </p:sp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367086F2-3FF9-4788-A8F2-0D82E43BBF64}"/>
              </a:ext>
            </a:extLst>
          </p:cNvPr>
          <p:cNvSpPr/>
          <p:nvPr/>
        </p:nvSpPr>
        <p:spPr>
          <a:xfrm>
            <a:off x="7313813" y="1267993"/>
            <a:ext cx="1436488" cy="3039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Traditional </a:t>
            </a:r>
            <a:r>
              <a:rPr lang="ko-KR" altLang="en-US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</a:p>
        </p:txBody>
      </p:sp>
      <p:sp>
        <p:nvSpPr>
          <p:cNvPr id="39" name="사각형: 잘린 대각선 방향 모서리 38">
            <a:extLst>
              <a:ext uri="{FF2B5EF4-FFF2-40B4-BE49-F238E27FC236}">
                <a16:creationId xmlns:a16="http://schemas.microsoft.com/office/drawing/2014/main" id="{BEB10102-28BA-48A8-B6E5-F8DF1EF76E17}"/>
              </a:ext>
            </a:extLst>
          </p:cNvPr>
          <p:cNvSpPr/>
          <p:nvPr/>
        </p:nvSpPr>
        <p:spPr>
          <a:xfrm>
            <a:off x="8891039" y="1267993"/>
            <a:ext cx="1345161" cy="3039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</a:t>
            </a:r>
            <a:r>
              <a:rPr lang="ko-KR" altLang="en-US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</a:p>
        </p:txBody>
      </p:sp>
      <p:sp>
        <p:nvSpPr>
          <p:cNvPr id="40" name="사각형: 잘린 대각선 방향 모서리 39">
            <a:extLst>
              <a:ext uri="{FF2B5EF4-FFF2-40B4-BE49-F238E27FC236}">
                <a16:creationId xmlns:a16="http://schemas.microsoft.com/office/drawing/2014/main" id="{8F28E879-5C6D-47B0-B1E1-278728D1B588}"/>
              </a:ext>
            </a:extLst>
          </p:cNvPr>
          <p:cNvSpPr/>
          <p:nvPr/>
        </p:nvSpPr>
        <p:spPr>
          <a:xfrm>
            <a:off x="10376938" y="1268561"/>
            <a:ext cx="1654481" cy="3039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Four-factors </a:t>
            </a:r>
            <a:r>
              <a:rPr lang="ko-KR" altLang="en-US" sz="11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5187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47E1AE-A4F7-4381-A0CC-DA04CFF931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1265" y="1551664"/>
            <a:ext cx="6206515" cy="48550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4CFBC5-2406-4FE8-9628-FEA7B4A7F3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2400" y="1551664"/>
            <a:ext cx="6554979" cy="48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6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440ED9-9BF2-4EB4-A91E-00B0CD7E0D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" r="160" b="-512"/>
          <a:stretch/>
        </p:blipFill>
        <p:spPr>
          <a:xfrm>
            <a:off x="4107843" y="1074073"/>
            <a:ext cx="5667891" cy="546818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2D6BD3-F716-420D-852E-8BF86DE4CCA2}"/>
              </a:ext>
            </a:extLst>
          </p:cNvPr>
          <p:cNvSpPr/>
          <p:nvPr/>
        </p:nvSpPr>
        <p:spPr>
          <a:xfrm>
            <a:off x="4251960" y="1124436"/>
            <a:ext cx="4775927" cy="1633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0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440ED9-9BF2-4EB4-A91E-00B0CD7E0D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" r="11690" b="96081"/>
          <a:stretch/>
        </p:blipFill>
        <p:spPr>
          <a:xfrm>
            <a:off x="2466299" y="1846117"/>
            <a:ext cx="8701004" cy="30747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2D6BD3-F716-420D-852E-8BF86DE4CCA2}"/>
              </a:ext>
            </a:extLst>
          </p:cNvPr>
          <p:cNvSpPr/>
          <p:nvPr/>
        </p:nvSpPr>
        <p:spPr>
          <a:xfrm>
            <a:off x="2625553" y="1896480"/>
            <a:ext cx="8410278" cy="235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CE61A15-BBAD-4D0C-A5C5-5A5F5AA3388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94294" r="11926" b="-2028"/>
          <a:stretch/>
        </p:blipFill>
        <p:spPr>
          <a:xfrm>
            <a:off x="2200131" y="2153595"/>
            <a:ext cx="8959851" cy="60688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EFC4843-4174-4B7F-8C98-3F8FC1C61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299" y="2760476"/>
            <a:ext cx="1100043" cy="3492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23DE4-8EF8-47C1-BB2D-1939D9C9C03E}"/>
              </a:ext>
            </a:extLst>
          </p:cNvPr>
          <p:cNvSpPr txBox="1"/>
          <p:nvPr/>
        </p:nvSpPr>
        <p:spPr>
          <a:xfrm>
            <a:off x="4067725" y="4389895"/>
            <a:ext cx="319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PTS = OFFRTG / 100 * PACE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29B46-3D06-4677-ADFD-61A82D2639CD}"/>
              </a:ext>
            </a:extLst>
          </p:cNvPr>
          <p:cNvSpPr txBox="1"/>
          <p:nvPr/>
        </p:nvSpPr>
        <p:spPr>
          <a:xfrm>
            <a:off x="4054191" y="5049532"/>
            <a:ext cx="41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OFFRTG : 100 Possession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51A805-F60F-4137-AE2B-8F8DB1AFA8C4}"/>
              </a:ext>
            </a:extLst>
          </p:cNvPr>
          <p:cNvSpPr txBox="1"/>
          <p:nvPr/>
        </p:nvSpPr>
        <p:spPr>
          <a:xfrm>
            <a:off x="4067725" y="5665270"/>
            <a:ext cx="469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PACE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경기에서 한 팀이 갖는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Possession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86916D-02D2-4B3F-904D-01495BBD5A38}"/>
              </a:ext>
            </a:extLst>
          </p:cNvPr>
          <p:cNvSpPr txBox="1"/>
          <p:nvPr/>
        </p:nvSpPr>
        <p:spPr>
          <a:xfrm>
            <a:off x="3710368" y="4170711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득점 점수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공격지표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100 *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공격기회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09B81D-D2D4-481E-9753-CABA355E4481}"/>
              </a:ext>
            </a:extLst>
          </p:cNvPr>
          <p:cNvSpPr/>
          <p:nvPr/>
        </p:nvSpPr>
        <p:spPr>
          <a:xfrm>
            <a:off x="2504801" y="3379921"/>
            <a:ext cx="1018046" cy="30655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660CDD-3621-4FDD-A6CB-99A51B351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0369" y="2744329"/>
            <a:ext cx="7488116" cy="116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5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</a:t>
            </a:r>
            <a:r>
              <a:rPr lang="ko-KR" altLang="en-US" sz="12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7E0FBFA-F4C5-4744-9070-39F6C745A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2132" y="1286264"/>
            <a:ext cx="7488116" cy="116382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BE8FD43-6F51-4595-8A3C-B5A9479F8D6C}"/>
              </a:ext>
            </a:extLst>
          </p:cNvPr>
          <p:cNvSpPr/>
          <p:nvPr/>
        </p:nvSpPr>
        <p:spPr>
          <a:xfrm>
            <a:off x="4060626" y="3268460"/>
            <a:ext cx="1248075" cy="575579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OFFRTG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6F5F842-C5DB-4412-8BFC-778AD1FEF9F4}"/>
              </a:ext>
            </a:extLst>
          </p:cNvPr>
          <p:cNvSpPr/>
          <p:nvPr/>
        </p:nvSpPr>
        <p:spPr>
          <a:xfrm>
            <a:off x="8711555" y="3268460"/>
            <a:ext cx="1248075" cy="575580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CC37CE-64AD-4DEC-90D2-FF3E6DA4BF76}"/>
              </a:ext>
            </a:extLst>
          </p:cNvPr>
          <p:cNvSpPr/>
          <p:nvPr/>
        </p:nvSpPr>
        <p:spPr>
          <a:xfrm>
            <a:off x="3374944" y="4719291"/>
            <a:ext cx="511544" cy="2751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TS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3C77B0F-247D-4471-9542-2C6165D0EF78}"/>
              </a:ext>
            </a:extLst>
          </p:cNvPr>
          <p:cNvSpPr/>
          <p:nvPr/>
        </p:nvSpPr>
        <p:spPr>
          <a:xfrm>
            <a:off x="3183964" y="5161308"/>
            <a:ext cx="916926" cy="287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EFG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8330DA4-4DEA-4BF0-8BEB-07C95C6897A0}"/>
              </a:ext>
            </a:extLst>
          </p:cNvPr>
          <p:cNvSpPr/>
          <p:nvPr/>
        </p:nvSpPr>
        <p:spPr>
          <a:xfrm>
            <a:off x="3391432" y="5633974"/>
            <a:ext cx="511544" cy="29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PIE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B4C1B99-B7EB-4D7E-B2FD-D6E4E96EB778}"/>
              </a:ext>
            </a:extLst>
          </p:cNvPr>
          <p:cNvSpPr/>
          <p:nvPr/>
        </p:nvSpPr>
        <p:spPr>
          <a:xfrm>
            <a:off x="3131913" y="4198657"/>
            <a:ext cx="997607" cy="287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OFFRTG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C5FE330-8B04-408E-8734-A2A895933F57}"/>
              </a:ext>
            </a:extLst>
          </p:cNvPr>
          <p:cNvSpPr/>
          <p:nvPr/>
        </p:nvSpPr>
        <p:spPr>
          <a:xfrm>
            <a:off x="5295040" y="5151889"/>
            <a:ext cx="1226386" cy="287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DEFRTG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5D1E854-29F3-4D3B-8427-87A97DD5A862}"/>
              </a:ext>
            </a:extLst>
          </p:cNvPr>
          <p:cNvSpPr/>
          <p:nvPr/>
        </p:nvSpPr>
        <p:spPr>
          <a:xfrm>
            <a:off x="5524506" y="4481486"/>
            <a:ext cx="722473" cy="287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DIFF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A93D0EA-E126-46C1-B4FC-DCFFBD32A341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681519" y="3844039"/>
            <a:ext cx="3145" cy="2553832"/>
          </a:xfrm>
          <a:prstGeom prst="line">
            <a:avLst/>
          </a:prstGeom>
          <a:ln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DB4BAA-DE93-4360-9FC3-7FC7C0C161E3}"/>
              </a:ext>
            </a:extLst>
          </p:cNvPr>
          <p:cNvSpPr txBox="1"/>
          <p:nvPr/>
        </p:nvSpPr>
        <p:spPr>
          <a:xfrm>
            <a:off x="2238231" y="4690518"/>
            <a:ext cx="596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팀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BEEBCF-1738-4F15-8340-3BDC8B6A6CC9}"/>
              </a:ext>
            </a:extLst>
          </p:cNvPr>
          <p:cNvCxnSpPr>
            <a:cxnSpLocks/>
            <a:stCxn id="36" idx="0"/>
            <a:endCxn id="36" idx="2"/>
          </p:cNvCxnSpPr>
          <p:nvPr/>
        </p:nvCxnSpPr>
        <p:spPr>
          <a:xfrm>
            <a:off x="6877287" y="2921504"/>
            <a:ext cx="0" cy="34763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ECD695-DE2B-4CA3-BEC4-B9D6FEF6399C}"/>
              </a:ext>
            </a:extLst>
          </p:cNvPr>
          <p:cNvSpPr/>
          <p:nvPr/>
        </p:nvSpPr>
        <p:spPr>
          <a:xfrm>
            <a:off x="2257161" y="2921504"/>
            <a:ext cx="9240251" cy="34763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343335-DE81-48B9-9DC2-D274880D5DDD}"/>
              </a:ext>
            </a:extLst>
          </p:cNvPr>
          <p:cNvSpPr txBox="1"/>
          <p:nvPr/>
        </p:nvSpPr>
        <p:spPr>
          <a:xfrm>
            <a:off x="6287240" y="4691015"/>
            <a:ext cx="590046" cy="27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팀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3944D01-8A2A-4966-835A-7D7C94DA67A7}"/>
              </a:ext>
            </a:extLst>
          </p:cNvPr>
          <p:cNvSpPr/>
          <p:nvPr/>
        </p:nvSpPr>
        <p:spPr>
          <a:xfrm>
            <a:off x="7626897" y="5130210"/>
            <a:ext cx="1349688" cy="2751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PRE_PACE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275772F-46C5-45B4-A7DC-EF291452A574}"/>
              </a:ext>
            </a:extLst>
          </p:cNvPr>
          <p:cNvSpPr/>
          <p:nvPr/>
        </p:nvSpPr>
        <p:spPr>
          <a:xfrm>
            <a:off x="7802937" y="4439413"/>
            <a:ext cx="997607" cy="287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PACE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4F661A-04DC-4658-B05A-97908EE030C2}"/>
              </a:ext>
            </a:extLst>
          </p:cNvPr>
          <p:cNvSpPr txBox="1"/>
          <p:nvPr/>
        </p:nvSpPr>
        <p:spPr>
          <a:xfrm>
            <a:off x="6899631" y="4690518"/>
            <a:ext cx="596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팀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A2E9E6-0882-40A6-AA05-F2C1F72EF7BF}"/>
              </a:ext>
            </a:extLst>
          </p:cNvPr>
          <p:cNvSpPr txBox="1"/>
          <p:nvPr/>
        </p:nvSpPr>
        <p:spPr>
          <a:xfrm>
            <a:off x="10958265" y="4691015"/>
            <a:ext cx="590046" cy="27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팀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FF862A3-B5A2-4FC1-813B-61FB37988660}"/>
              </a:ext>
            </a:extLst>
          </p:cNvPr>
          <p:cNvCxnSpPr>
            <a:cxnSpLocks/>
          </p:cNvCxnSpPr>
          <p:nvPr/>
        </p:nvCxnSpPr>
        <p:spPr>
          <a:xfrm flipH="1">
            <a:off x="9335592" y="3855085"/>
            <a:ext cx="3145" cy="2553832"/>
          </a:xfrm>
          <a:prstGeom prst="line">
            <a:avLst/>
          </a:prstGeom>
          <a:ln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62566E7B-4C0B-4AE4-ACD3-59AE78BE1A93}"/>
              </a:ext>
            </a:extLst>
          </p:cNvPr>
          <p:cNvSpPr/>
          <p:nvPr/>
        </p:nvSpPr>
        <p:spPr>
          <a:xfrm>
            <a:off x="9722770" y="5130210"/>
            <a:ext cx="1242990" cy="2751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PRE_PACE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0A0A98D-CDD4-4D47-9ABE-6D04BD85BCE6}"/>
              </a:ext>
            </a:extLst>
          </p:cNvPr>
          <p:cNvSpPr/>
          <p:nvPr/>
        </p:nvSpPr>
        <p:spPr>
          <a:xfrm>
            <a:off x="9845461" y="4439413"/>
            <a:ext cx="997607" cy="287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PACE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7A7B7E3-3BE6-4AA8-A68D-453B8C75C4AA}"/>
              </a:ext>
            </a:extLst>
          </p:cNvPr>
          <p:cNvSpPr/>
          <p:nvPr/>
        </p:nvSpPr>
        <p:spPr>
          <a:xfrm>
            <a:off x="6246979" y="2535889"/>
            <a:ext cx="1248075" cy="575579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338448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D87FC9-6656-4444-81E6-E718E5054EC1}"/>
              </a:ext>
            </a:extLst>
          </p:cNvPr>
          <p:cNvSpPr/>
          <p:nvPr/>
        </p:nvSpPr>
        <p:spPr>
          <a:xfrm>
            <a:off x="3253339" y="1716129"/>
            <a:ext cx="7710337" cy="14035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.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그럼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바로 예측하지 않고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나누어서 예측하면 어떤 장점이 있나요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065420-F783-40EF-81D6-03F0AE5B1F7F}"/>
              </a:ext>
            </a:extLst>
          </p:cNvPr>
          <p:cNvSpPr/>
          <p:nvPr/>
        </p:nvSpPr>
        <p:spPr>
          <a:xfrm>
            <a:off x="2866034" y="3901499"/>
            <a:ext cx="8484945" cy="18755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. OFFRTG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b="1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100possession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기준이 있기 때문에 예측에 필요한 데이터로 평균값 혹은 최근 데이터를 사용하여 예측하기에 더 용이하다고 생각하였고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point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예측보다 더 적은 피처 수로 예측이 가능하여 </a:t>
            </a:r>
            <a:r>
              <a:rPr lang="ko-KR" altLang="en-US" b="1" u="sng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다중공선성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줄이기 쉽다고 판단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9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1015365" y="5532351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리그 ">
            <a:extLst>
              <a:ext uri="{FF2B5EF4-FFF2-40B4-BE49-F238E27FC236}">
                <a16:creationId xmlns:a16="http://schemas.microsoft.com/office/drawing/2014/main" id="{D19FF0EB-855C-4B2B-BC30-BC08205D1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53" y="2624888"/>
            <a:ext cx="1517120" cy="15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팀 ">
            <a:extLst>
              <a:ext uri="{FF2B5EF4-FFF2-40B4-BE49-F238E27FC236}">
                <a16:creationId xmlns:a16="http://schemas.microsoft.com/office/drawing/2014/main" id="{370CF0D8-EB7F-4B6B-B1C3-A879770A4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273" y="2772104"/>
            <a:ext cx="1354667" cy="13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시즌 ">
            <a:extLst>
              <a:ext uri="{FF2B5EF4-FFF2-40B4-BE49-F238E27FC236}">
                <a16:creationId xmlns:a16="http://schemas.microsoft.com/office/drawing/2014/main" id="{58121938-476A-4D9A-80FD-ACC4CCF1C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440" y="2751666"/>
            <a:ext cx="1517119" cy="15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농구 코트 ">
            <a:extLst>
              <a:ext uri="{FF2B5EF4-FFF2-40B4-BE49-F238E27FC236}">
                <a16:creationId xmlns:a16="http://schemas.microsoft.com/office/drawing/2014/main" id="{3F6A012F-B45F-4815-A30A-CC577CF2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632" y="2772104"/>
            <a:ext cx="1517119" cy="15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육상 경기 선수 ">
            <a:extLst>
              <a:ext uri="{FF2B5EF4-FFF2-40B4-BE49-F238E27FC236}">
                <a16:creationId xmlns:a16="http://schemas.microsoft.com/office/drawing/2014/main" id="{94A088AA-89F7-4EEF-AEC5-EBAFD17EB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392" y="2751666"/>
            <a:ext cx="1517118" cy="151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9EDF50-C420-4AD2-8478-FC13DBBA882B}"/>
              </a:ext>
            </a:extLst>
          </p:cNvPr>
          <p:cNvSpPr txBox="1"/>
          <p:nvPr/>
        </p:nvSpPr>
        <p:spPr>
          <a:xfrm>
            <a:off x="1403613" y="4497608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리그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8C2C3-47AE-43A5-9D2E-E49D82CB592F}"/>
              </a:ext>
            </a:extLst>
          </p:cNvPr>
          <p:cNvSpPr txBox="1"/>
          <p:nvPr/>
        </p:nvSpPr>
        <p:spPr>
          <a:xfrm>
            <a:off x="3445006" y="4497608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EE339-7D10-436E-8FFD-6B36445CDE7E}"/>
              </a:ext>
            </a:extLst>
          </p:cNvPr>
          <p:cNvSpPr txBox="1"/>
          <p:nvPr/>
        </p:nvSpPr>
        <p:spPr>
          <a:xfrm>
            <a:off x="5486399" y="4497608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3862A-E30A-4E8E-9B08-E3C733D0BD92}"/>
              </a:ext>
            </a:extLst>
          </p:cNvPr>
          <p:cNvSpPr txBox="1"/>
          <p:nvPr/>
        </p:nvSpPr>
        <p:spPr>
          <a:xfrm>
            <a:off x="7680591" y="4500458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30705-A57E-4BE3-AE4B-4A8C828966BD}"/>
              </a:ext>
            </a:extLst>
          </p:cNvPr>
          <p:cNvSpPr txBox="1"/>
          <p:nvPr/>
        </p:nvSpPr>
        <p:spPr>
          <a:xfrm>
            <a:off x="9658351" y="4500457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선수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DF4D72-5600-4887-8F23-1312461A1949}"/>
              </a:ext>
            </a:extLst>
          </p:cNvPr>
          <p:cNvSpPr/>
          <p:nvPr/>
        </p:nvSpPr>
        <p:spPr>
          <a:xfrm>
            <a:off x="4806214" y="1256904"/>
            <a:ext cx="2579570" cy="1024977"/>
          </a:xfrm>
          <a:prstGeom prst="rect">
            <a:avLst/>
          </a:prstGeom>
          <a:solidFill>
            <a:schemeClr val="bg1">
              <a:alpha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164742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8F9FA92F-4B88-47E3-A375-C95EDDCDA88B}"/>
              </a:ext>
            </a:extLst>
          </p:cNvPr>
          <p:cNvSpPr/>
          <p:nvPr/>
        </p:nvSpPr>
        <p:spPr>
          <a:xfrm>
            <a:off x="5602822" y="1128321"/>
            <a:ext cx="2419351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RMSE, R2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 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DC43B-0E13-4B82-9DF4-7ACBD404D55B}"/>
              </a:ext>
            </a:extLst>
          </p:cNvPr>
          <p:cNvSpPr txBox="1"/>
          <p:nvPr/>
        </p:nvSpPr>
        <p:spPr>
          <a:xfrm>
            <a:off x="2448963" y="5576198"/>
            <a:ext cx="87270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평가 지표인 </a:t>
            </a:r>
            <a:r>
              <a:rPr lang="en-US" altLang="ko-KR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RMSE, R2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평가해보니 </a:t>
            </a:r>
          </a:p>
          <a:p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값의 차이가 크지 않아서 해당 지표로 </a:t>
            </a:r>
            <a:r>
              <a:rPr lang="ko-KR" altLang="en-US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하기에는 </a:t>
            </a:r>
            <a:r>
              <a:rPr lang="ko-KR" altLang="en-US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어려움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0AF2E1-14C2-4560-B27C-D7D33A55C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963" y="1766093"/>
            <a:ext cx="3373220" cy="35723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CCECB2-D96B-494D-A452-C0F063C96F6D}"/>
              </a:ext>
            </a:extLst>
          </p:cNvPr>
          <p:cNvSpPr txBox="1"/>
          <p:nvPr/>
        </p:nvSpPr>
        <p:spPr>
          <a:xfrm>
            <a:off x="6369819" y="1709061"/>
            <a:ext cx="452597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RMSE(Root Mean Square of Errors)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평균제곱오차제곱근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50000"/>
              </a:lnSpc>
            </a:pP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RMSE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 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√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MSE​</a:t>
            </a:r>
            <a:b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평균제곱오차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MSE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루트를 씌워주어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비교에 좋도록 한 평가지표이다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CBB07B-96E5-4E44-8DD5-29A088EF9691}"/>
              </a:ext>
            </a:extLst>
          </p:cNvPr>
          <p:cNvSpPr/>
          <p:nvPr/>
        </p:nvSpPr>
        <p:spPr>
          <a:xfrm>
            <a:off x="6369819" y="3324888"/>
            <a:ext cx="5353752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R2(R Squared Score) </a:t>
            </a:r>
            <a:r>
              <a:rPr lang="ko-KR" altLang="en-US" b="1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결정계수</a:t>
            </a:r>
            <a:endParaRPr lang="en-US" altLang="ko-KR" b="1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50000"/>
              </a:lnSpc>
            </a:pPr>
            <a:endParaRPr lang="en-US" altLang="ko-KR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결정계수는 실제 </a:t>
            </a:r>
            <a:r>
              <a:rPr lang="ko-KR" altLang="en-US" sz="1600" dirty="0" err="1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관측값의</a:t>
            </a:r>
            <a:r>
              <a:rPr lang="ko-KR" altLang="en-US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분산대비 </a:t>
            </a:r>
            <a:endParaRPr lang="en-US" altLang="ko-KR" sz="1600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 err="1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예측값의</a:t>
            </a:r>
            <a:r>
              <a:rPr lang="ko-KR" altLang="en-US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분산을 계산하여 데이터 예측의 </a:t>
            </a:r>
            <a:endParaRPr lang="en-US" altLang="ko-KR" sz="1600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 성능을 측정하는 지표이다</a:t>
            </a:r>
            <a:r>
              <a:rPr lang="en-US" altLang="ko-KR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600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0~1</a:t>
            </a:r>
            <a:r>
              <a:rPr lang="ko-KR" altLang="en-US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수로 나타내어지며 </a:t>
            </a:r>
            <a:r>
              <a:rPr lang="en-US" altLang="ko-KR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가까울수록 </a:t>
            </a:r>
            <a:r>
              <a:rPr lang="en-US" altLang="ko-KR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100%</a:t>
            </a:r>
            <a:r>
              <a:rPr lang="ko-KR" altLang="en-US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설명력을 가진 모델이라고 평가를 </a:t>
            </a:r>
            <a:r>
              <a:rPr lang="ko-KR" altLang="en-US" sz="1600" dirty="0" err="1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하게된다</a:t>
            </a:r>
            <a:r>
              <a:rPr lang="en-US" altLang="ko-KR" sz="16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  <a:endParaRPr lang="en-US" altLang="ko-KR" sz="1600" b="0" i="0" dirty="0">
              <a:solidFill>
                <a:srgbClr val="21252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21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AD3D9A-BC75-43CD-A5A5-4A4A1D361C7B}"/>
              </a:ext>
            </a:extLst>
          </p:cNvPr>
          <p:cNvSpPr/>
          <p:nvPr/>
        </p:nvSpPr>
        <p:spPr>
          <a:xfrm>
            <a:off x="2663448" y="1665329"/>
            <a:ext cx="2496052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 베팅 사이트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E40196-B9EA-4C15-80C8-E24F7D42AE12}"/>
              </a:ext>
            </a:extLst>
          </p:cNvPr>
          <p:cNvSpPr/>
          <p:nvPr/>
        </p:nvSpPr>
        <p:spPr>
          <a:xfrm>
            <a:off x="5806272" y="1665329"/>
            <a:ext cx="2496052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22FA1-300C-42B2-88AE-9DA1C8D5EA55}"/>
              </a:ext>
            </a:extLst>
          </p:cNvPr>
          <p:cNvSpPr/>
          <p:nvPr/>
        </p:nvSpPr>
        <p:spPr>
          <a:xfrm>
            <a:off x="8949097" y="1665329"/>
            <a:ext cx="2496052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C40017-7EFA-462F-804E-82F1D8E674C4}"/>
              </a:ext>
            </a:extLst>
          </p:cNvPr>
          <p:cNvSpPr/>
          <p:nvPr/>
        </p:nvSpPr>
        <p:spPr>
          <a:xfrm>
            <a:off x="3024575" y="3912047"/>
            <a:ext cx="1773798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전</a:t>
            </a:r>
            <a:endParaRPr lang="en-US" altLang="ko-KR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및 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8BCC6E-A724-4790-BADE-64D5A62EEE1C}"/>
              </a:ext>
            </a:extLst>
          </p:cNvPr>
          <p:cNvSpPr/>
          <p:nvPr/>
        </p:nvSpPr>
        <p:spPr>
          <a:xfrm>
            <a:off x="6167399" y="3912047"/>
            <a:ext cx="1773798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전</a:t>
            </a:r>
            <a:endParaRPr lang="en-US" altLang="ko-KR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및 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EAFA21-DCF0-47C5-8A18-F59D0A7F1710}"/>
              </a:ext>
            </a:extLst>
          </p:cNvPr>
          <p:cNvSpPr/>
          <p:nvPr/>
        </p:nvSpPr>
        <p:spPr>
          <a:xfrm>
            <a:off x="9310224" y="3912047"/>
            <a:ext cx="1773798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중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예상치 못한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발생 가능성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E2EB380-37BB-455C-A66D-2A96B3A5FD20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798373" y="4563771"/>
            <a:ext cx="136902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B407FDE-EDB2-4980-8897-1F88C7E311B9}"/>
              </a:ext>
            </a:extLst>
          </p:cNvPr>
          <p:cNvCxnSpPr>
            <a:cxnSpLocks/>
          </p:cNvCxnSpPr>
          <p:nvPr/>
        </p:nvCxnSpPr>
        <p:spPr>
          <a:xfrm>
            <a:off x="7941197" y="4534686"/>
            <a:ext cx="136902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57D541-D6B6-44D4-B936-5218A41B1E14}"/>
              </a:ext>
            </a:extLst>
          </p:cNvPr>
          <p:cNvSpPr txBox="1"/>
          <p:nvPr/>
        </p:nvSpPr>
        <p:spPr>
          <a:xfrm>
            <a:off x="5189376" y="4072617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+/-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38355-C645-48C3-A705-599FC160D8A7}"/>
              </a:ext>
            </a:extLst>
          </p:cNvPr>
          <p:cNvSpPr txBox="1"/>
          <p:nvPr/>
        </p:nvSpPr>
        <p:spPr>
          <a:xfrm>
            <a:off x="8336828" y="4072617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+/-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4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AD3D9A-BC75-43CD-A5A5-4A4A1D361C7B}"/>
              </a:ext>
            </a:extLst>
          </p:cNvPr>
          <p:cNvSpPr/>
          <p:nvPr/>
        </p:nvSpPr>
        <p:spPr>
          <a:xfrm>
            <a:off x="2701870" y="1689096"/>
            <a:ext cx="2382207" cy="1187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 베팅 사이트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B41686-E910-4B3F-96BE-B4A4C7AC8BC1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982547" y="1195328"/>
            <a:ext cx="5665328" cy="503745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4E0286-6360-4C13-9394-0F595C022050}"/>
              </a:ext>
            </a:extLst>
          </p:cNvPr>
          <p:cNvSpPr/>
          <p:nvPr/>
        </p:nvSpPr>
        <p:spPr>
          <a:xfrm>
            <a:off x="3346526" y="4310993"/>
            <a:ext cx="964860" cy="487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CA25CF-647A-4F05-B578-128F8F8AF27D}"/>
              </a:ext>
            </a:extLst>
          </p:cNvPr>
          <p:cNvSpPr/>
          <p:nvPr/>
        </p:nvSpPr>
        <p:spPr>
          <a:xfrm>
            <a:off x="3267448" y="5227548"/>
            <a:ext cx="1102935" cy="683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A,B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점수차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61C552C-0D7F-4A10-9633-A583A2C05E96}"/>
              </a:ext>
            </a:extLst>
          </p:cNvPr>
          <p:cNvSpPr/>
          <p:nvPr/>
        </p:nvSpPr>
        <p:spPr>
          <a:xfrm>
            <a:off x="3277488" y="3207593"/>
            <a:ext cx="1102935" cy="683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9628F7-CD73-4AF6-9E64-C0ADE3E16AA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4311386" y="3397194"/>
            <a:ext cx="4093462" cy="1157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B763643-43B9-4F3A-8167-C6C6C196C0B6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4370383" y="4732377"/>
            <a:ext cx="4179147" cy="836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96C799D-030A-4720-B61D-7D877DE289F0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4380423" y="2417904"/>
            <a:ext cx="5121607" cy="11313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7BC96E-8BD3-4AB3-8A10-3E87D2750DFB}"/>
              </a:ext>
            </a:extLst>
          </p:cNvPr>
          <p:cNvSpPr/>
          <p:nvPr/>
        </p:nvSpPr>
        <p:spPr>
          <a:xfrm>
            <a:off x="8404848" y="3287286"/>
            <a:ext cx="472232" cy="17098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8EB3DB-BDF7-4119-B2DA-4C06AF86D97A}"/>
              </a:ext>
            </a:extLst>
          </p:cNvPr>
          <p:cNvSpPr/>
          <p:nvPr/>
        </p:nvSpPr>
        <p:spPr>
          <a:xfrm>
            <a:off x="8549530" y="4653273"/>
            <a:ext cx="327550" cy="158207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FEADD3-9823-49CB-9B26-A0CF117AD07C}"/>
              </a:ext>
            </a:extLst>
          </p:cNvPr>
          <p:cNvSpPr/>
          <p:nvPr/>
        </p:nvSpPr>
        <p:spPr>
          <a:xfrm>
            <a:off x="9502030" y="2208879"/>
            <a:ext cx="1105010" cy="418049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6F72C74-DCC1-47CA-9A17-BFDA0A3CDE1F}"/>
              </a:ext>
            </a:extLst>
          </p:cNvPr>
          <p:cNvSpPr/>
          <p:nvPr/>
        </p:nvSpPr>
        <p:spPr>
          <a:xfrm>
            <a:off x="9571067" y="2425523"/>
            <a:ext cx="228253" cy="127177"/>
          </a:xfrm>
          <a:prstGeom prst="rect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1B68DA2-2B70-4F4A-A917-6D38846A95EC}"/>
              </a:ext>
            </a:extLst>
          </p:cNvPr>
          <p:cNvSpPr/>
          <p:nvPr/>
        </p:nvSpPr>
        <p:spPr>
          <a:xfrm>
            <a:off x="10333999" y="2425522"/>
            <a:ext cx="228253" cy="127177"/>
          </a:xfrm>
          <a:prstGeom prst="rect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49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AD3D9A-BC75-43CD-A5A5-4A4A1D361C7B}"/>
              </a:ext>
            </a:extLst>
          </p:cNvPr>
          <p:cNvSpPr/>
          <p:nvPr/>
        </p:nvSpPr>
        <p:spPr>
          <a:xfrm>
            <a:off x="2663448" y="1665329"/>
            <a:ext cx="2496052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 베팅 사이트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E40196-B9EA-4C15-80C8-E24F7D42AE12}"/>
              </a:ext>
            </a:extLst>
          </p:cNvPr>
          <p:cNvSpPr/>
          <p:nvPr/>
        </p:nvSpPr>
        <p:spPr>
          <a:xfrm>
            <a:off x="5806272" y="1665329"/>
            <a:ext cx="2496052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22FA1-300C-42B2-88AE-9DA1C8D5EA55}"/>
              </a:ext>
            </a:extLst>
          </p:cNvPr>
          <p:cNvSpPr/>
          <p:nvPr/>
        </p:nvSpPr>
        <p:spPr>
          <a:xfrm>
            <a:off x="8949097" y="1665329"/>
            <a:ext cx="2496052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C40017-7EFA-462F-804E-82F1D8E674C4}"/>
              </a:ext>
            </a:extLst>
          </p:cNvPr>
          <p:cNvSpPr/>
          <p:nvPr/>
        </p:nvSpPr>
        <p:spPr>
          <a:xfrm>
            <a:off x="3024575" y="3912047"/>
            <a:ext cx="1773798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A,B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점수차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8BCC6E-A724-4790-BADE-64D5A62EEE1C}"/>
              </a:ext>
            </a:extLst>
          </p:cNvPr>
          <p:cNvSpPr/>
          <p:nvPr/>
        </p:nvSpPr>
        <p:spPr>
          <a:xfrm>
            <a:off x="6167399" y="3912047"/>
            <a:ext cx="1773798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A,B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점수차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EAFA21-DCF0-47C5-8A18-F59D0A7F1710}"/>
              </a:ext>
            </a:extLst>
          </p:cNvPr>
          <p:cNvSpPr/>
          <p:nvPr/>
        </p:nvSpPr>
        <p:spPr>
          <a:xfrm>
            <a:off x="9310224" y="3912047"/>
            <a:ext cx="1773798" cy="1303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승부예측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A,B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점수차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E2EB380-37BB-455C-A66D-2A96B3A5FD20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798373" y="4563771"/>
            <a:ext cx="136902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B407FDE-EDB2-4980-8897-1F88C7E311B9}"/>
              </a:ext>
            </a:extLst>
          </p:cNvPr>
          <p:cNvCxnSpPr>
            <a:cxnSpLocks/>
          </p:cNvCxnSpPr>
          <p:nvPr/>
        </p:nvCxnSpPr>
        <p:spPr>
          <a:xfrm>
            <a:off x="7941197" y="4534686"/>
            <a:ext cx="136902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57D541-D6B6-44D4-B936-5218A41B1E14}"/>
              </a:ext>
            </a:extLst>
          </p:cNvPr>
          <p:cNvSpPr txBox="1"/>
          <p:nvPr/>
        </p:nvSpPr>
        <p:spPr>
          <a:xfrm>
            <a:off x="5189376" y="4072617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+/-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38355-C645-48C3-A705-599FC160D8A7}"/>
              </a:ext>
            </a:extLst>
          </p:cNvPr>
          <p:cNvSpPr txBox="1"/>
          <p:nvPr/>
        </p:nvSpPr>
        <p:spPr>
          <a:xfrm>
            <a:off x="8336828" y="4072617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+/-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94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160E44E-41C0-47E5-AB48-AC09B694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65" y="1078097"/>
            <a:ext cx="7650187" cy="48825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359140-C131-41BD-82BF-D54E66D9B2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253" y="1347425"/>
            <a:ext cx="7658049" cy="488259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44E8261-76EB-4A7C-A0FB-7C23C4EADA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858" y="1612752"/>
            <a:ext cx="7776297" cy="4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6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294126-C897-4BBC-8DD5-F9E89C75E303}"/>
              </a:ext>
            </a:extLst>
          </p:cNvPr>
          <p:cNvSpPr/>
          <p:nvPr/>
        </p:nvSpPr>
        <p:spPr>
          <a:xfrm>
            <a:off x="8530006" y="4376664"/>
            <a:ext cx="3057524" cy="1713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승패 평가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높을수록 높은 성능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총점 평가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낮을수록 높은 성능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편차 평가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낮을수록 높은 성능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B9279E2-BD4F-4141-BC98-A64594713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5597" y="1665328"/>
            <a:ext cx="5935245" cy="471266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FC43BA-FB89-462B-83DC-B6977D2C4298}"/>
              </a:ext>
            </a:extLst>
          </p:cNvPr>
          <p:cNvSpPr/>
          <p:nvPr/>
        </p:nvSpPr>
        <p:spPr>
          <a:xfrm>
            <a:off x="8932244" y="1803101"/>
            <a:ext cx="760395" cy="3367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437FBE-176D-469E-B4CA-AFAB6CDF4078}"/>
              </a:ext>
            </a:extLst>
          </p:cNvPr>
          <p:cNvSpPr/>
          <p:nvPr/>
        </p:nvSpPr>
        <p:spPr>
          <a:xfrm>
            <a:off x="8932244" y="2522352"/>
            <a:ext cx="760395" cy="3367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F25B37-1ACF-43A4-B14C-3D61C9F239D3}"/>
              </a:ext>
            </a:extLst>
          </p:cNvPr>
          <p:cNvSpPr/>
          <p:nvPr/>
        </p:nvSpPr>
        <p:spPr>
          <a:xfrm>
            <a:off x="8932244" y="3280116"/>
            <a:ext cx="760395" cy="3367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03703C-2EAE-4718-9D56-5BD0376246A0}"/>
              </a:ext>
            </a:extLst>
          </p:cNvPr>
          <p:cNvSpPr txBox="1"/>
          <p:nvPr/>
        </p:nvSpPr>
        <p:spPr>
          <a:xfrm>
            <a:off x="10164278" y="1803101"/>
            <a:ext cx="120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좋은 성능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BA6B6F-B29B-4E9A-9090-D54E73BEB403}"/>
              </a:ext>
            </a:extLst>
          </p:cNvPr>
          <p:cNvSpPr txBox="1"/>
          <p:nvPr/>
        </p:nvSpPr>
        <p:spPr>
          <a:xfrm>
            <a:off x="10164278" y="2551302"/>
            <a:ext cx="120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준수한 성능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713D54-7654-490C-B61C-33F56D48B044}"/>
              </a:ext>
            </a:extLst>
          </p:cNvPr>
          <p:cNvSpPr txBox="1"/>
          <p:nvPr/>
        </p:nvSpPr>
        <p:spPr>
          <a:xfrm>
            <a:off x="10186403" y="3299994"/>
            <a:ext cx="120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안좋은</a:t>
            </a:r>
            <a:r>
              <a:rPr lang="ko-KR" altLang="en-US" sz="1400" dirty="0"/>
              <a:t> 성능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F9E04A-9FF3-45E2-98C4-73DADA9D4F7A}"/>
              </a:ext>
            </a:extLst>
          </p:cNvPr>
          <p:cNvSpPr/>
          <p:nvPr/>
        </p:nvSpPr>
        <p:spPr>
          <a:xfrm>
            <a:off x="2035842" y="2091627"/>
            <a:ext cx="5876125" cy="516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4A58FFF-1E27-479D-83AC-E038ECB1CBD8}"/>
              </a:ext>
            </a:extLst>
          </p:cNvPr>
          <p:cNvSpPr/>
          <p:nvPr/>
        </p:nvSpPr>
        <p:spPr>
          <a:xfrm>
            <a:off x="2014988" y="5274104"/>
            <a:ext cx="5876125" cy="516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29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294126-C897-4BBC-8DD5-F9E89C75E303}"/>
              </a:ext>
            </a:extLst>
          </p:cNvPr>
          <p:cNvSpPr/>
          <p:nvPr/>
        </p:nvSpPr>
        <p:spPr>
          <a:xfrm>
            <a:off x="8530006" y="4376664"/>
            <a:ext cx="3057524" cy="1713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승패 평가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높을수록 높은 성능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총점 평가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낮을수록 높은 성능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편차 평가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낮을수록 높은 성능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B9279E2-BD4F-4141-BC98-A64594713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5597" y="1665328"/>
            <a:ext cx="5935245" cy="471266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FC43BA-FB89-462B-83DC-B6977D2C4298}"/>
              </a:ext>
            </a:extLst>
          </p:cNvPr>
          <p:cNvSpPr/>
          <p:nvPr/>
        </p:nvSpPr>
        <p:spPr>
          <a:xfrm>
            <a:off x="8932244" y="1803101"/>
            <a:ext cx="760395" cy="3367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437FBE-176D-469E-B4CA-AFAB6CDF4078}"/>
              </a:ext>
            </a:extLst>
          </p:cNvPr>
          <p:cNvSpPr/>
          <p:nvPr/>
        </p:nvSpPr>
        <p:spPr>
          <a:xfrm>
            <a:off x="8932244" y="2522352"/>
            <a:ext cx="760395" cy="3367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F25B37-1ACF-43A4-B14C-3D61C9F239D3}"/>
              </a:ext>
            </a:extLst>
          </p:cNvPr>
          <p:cNvSpPr/>
          <p:nvPr/>
        </p:nvSpPr>
        <p:spPr>
          <a:xfrm>
            <a:off x="8932244" y="3280116"/>
            <a:ext cx="760395" cy="3367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03703C-2EAE-4718-9D56-5BD0376246A0}"/>
              </a:ext>
            </a:extLst>
          </p:cNvPr>
          <p:cNvSpPr txBox="1"/>
          <p:nvPr/>
        </p:nvSpPr>
        <p:spPr>
          <a:xfrm>
            <a:off x="10164278" y="1803101"/>
            <a:ext cx="120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좋은 성능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BA6B6F-B29B-4E9A-9090-D54E73BEB403}"/>
              </a:ext>
            </a:extLst>
          </p:cNvPr>
          <p:cNvSpPr txBox="1"/>
          <p:nvPr/>
        </p:nvSpPr>
        <p:spPr>
          <a:xfrm>
            <a:off x="10164278" y="2551302"/>
            <a:ext cx="120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준수한 성능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713D54-7654-490C-B61C-33F56D48B044}"/>
              </a:ext>
            </a:extLst>
          </p:cNvPr>
          <p:cNvSpPr txBox="1"/>
          <p:nvPr/>
        </p:nvSpPr>
        <p:spPr>
          <a:xfrm>
            <a:off x="10186403" y="3299994"/>
            <a:ext cx="120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안좋은</a:t>
            </a:r>
            <a:r>
              <a:rPr lang="ko-KR" altLang="en-US" sz="1400" dirty="0"/>
              <a:t> 성능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F9E04A-9FF3-45E2-98C4-73DADA9D4F7A}"/>
              </a:ext>
            </a:extLst>
          </p:cNvPr>
          <p:cNvSpPr/>
          <p:nvPr/>
        </p:nvSpPr>
        <p:spPr>
          <a:xfrm>
            <a:off x="2035842" y="2091627"/>
            <a:ext cx="5876125" cy="516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4A58FFF-1E27-479D-83AC-E038ECB1CBD8}"/>
              </a:ext>
            </a:extLst>
          </p:cNvPr>
          <p:cNvSpPr/>
          <p:nvPr/>
        </p:nvSpPr>
        <p:spPr>
          <a:xfrm>
            <a:off x="2014988" y="5274104"/>
            <a:ext cx="5876125" cy="516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952638F-DADA-4FFE-9A50-A626C0B48F92}"/>
              </a:ext>
            </a:extLst>
          </p:cNvPr>
          <p:cNvSpPr/>
          <p:nvPr/>
        </p:nvSpPr>
        <p:spPr>
          <a:xfrm>
            <a:off x="243808" y="1066064"/>
            <a:ext cx="11787612" cy="543181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데이터 이용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피처 조정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스케일링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축소 파라미터 변경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등으로 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성능을 높여보자</a:t>
            </a:r>
          </a:p>
        </p:txBody>
      </p:sp>
    </p:spTree>
    <p:extLst>
      <p:ext uri="{BB962C8B-B14F-4D97-AF65-F5344CB8AC3E}">
        <p14:creationId xmlns:p14="http://schemas.microsoft.com/office/powerpoint/2010/main" val="371838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AA189A-5BDB-4D9E-9350-F2FAD4AD7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3906" y="1355136"/>
            <a:ext cx="6680652" cy="26663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CFE5BC-377D-4C41-8048-0F886D12A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0767" y="2947016"/>
            <a:ext cx="6680652" cy="29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2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F84DB8-7AC7-4FD0-A28F-5DF7CF593154}"/>
              </a:ext>
            </a:extLst>
          </p:cNvPr>
          <p:cNvSpPr txBox="1"/>
          <p:nvPr/>
        </p:nvSpPr>
        <p:spPr>
          <a:xfrm>
            <a:off x="2567376" y="5175340"/>
            <a:ext cx="87270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 계수가 지나치게 높은 피처 삭제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</a:t>
            </a:r>
            <a:r>
              <a:rPr lang="ko-KR" altLang="en-US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피처 조정</a:t>
            </a:r>
            <a:endParaRPr lang="en-US" altLang="ko-KR" sz="23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평가모델에서 계수가 낮은 피처 삭제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987437-4667-4982-A469-D2FCF3F2C2FB}"/>
              </a:ext>
            </a:extLst>
          </p:cNvPr>
          <p:cNvGrpSpPr/>
          <p:nvPr/>
        </p:nvGrpSpPr>
        <p:grpSpPr>
          <a:xfrm>
            <a:off x="2807870" y="1414719"/>
            <a:ext cx="5104096" cy="3255508"/>
            <a:chOff x="3722270" y="1414720"/>
            <a:chExt cx="5104096" cy="325550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64116C-7FB5-48AC-8040-96DDCEB0E0B9}"/>
                </a:ext>
              </a:extLst>
            </p:cNvPr>
            <p:cNvGrpSpPr/>
            <p:nvPr/>
          </p:nvGrpSpPr>
          <p:grpSpPr>
            <a:xfrm>
              <a:off x="3722270" y="1414720"/>
              <a:ext cx="5104096" cy="3255508"/>
              <a:chOff x="3722270" y="1414719"/>
              <a:chExt cx="7090610" cy="376969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FB7B142E-E848-452D-AE4A-08B0A40DC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22270" y="1414719"/>
                <a:ext cx="7090610" cy="3769691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B5ED68-2185-40E5-AB5F-BCB300CFB17E}"/>
                  </a:ext>
                </a:extLst>
              </p:cNvPr>
              <p:cNvSpPr/>
              <p:nvPr/>
            </p:nvSpPr>
            <p:spPr>
              <a:xfrm>
                <a:off x="6096000" y="1805600"/>
                <a:ext cx="526181" cy="22533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8571632-5946-4B17-91E0-A8D6A8F7028A}"/>
                  </a:ext>
                </a:extLst>
              </p:cNvPr>
              <p:cNvSpPr/>
              <p:nvPr/>
            </p:nvSpPr>
            <p:spPr>
              <a:xfrm>
                <a:off x="6067124" y="2615823"/>
                <a:ext cx="526181" cy="22533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B308D6-ED73-4A85-BD16-CEE57F8D4E48}"/>
                </a:ext>
              </a:extLst>
            </p:cNvPr>
            <p:cNvSpPr/>
            <p:nvPr/>
          </p:nvSpPr>
          <p:spPr>
            <a:xfrm>
              <a:off x="7845310" y="3183976"/>
              <a:ext cx="378765" cy="19459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76B82AE-2206-4049-B68C-3C8962FA15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1016" y="1446961"/>
            <a:ext cx="1971950" cy="210531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48D0FE-105B-416A-9E9A-23C537FA3482}"/>
              </a:ext>
            </a:extLst>
          </p:cNvPr>
          <p:cNvSpPr/>
          <p:nvPr/>
        </p:nvSpPr>
        <p:spPr>
          <a:xfrm>
            <a:off x="9064551" y="2134939"/>
            <a:ext cx="945723" cy="203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FE2346-636E-4ACD-B1EF-7D7AE1104FF4}"/>
              </a:ext>
            </a:extLst>
          </p:cNvPr>
          <p:cNvSpPr/>
          <p:nvPr/>
        </p:nvSpPr>
        <p:spPr>
          <a:xfrm>
            <a:off x="9041016" y="2849761"/>
            <a:ext cx="945723" cy="203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3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4C8651-3629-47F2-BEBB-73B32A5B8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700" y="2318445"/>
            <a:ext cx="10152719" cy="1499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C22C4D-699B-4D05-A1AB-80F85DF5DF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8700" y="4751845"/>
            <a:ext cx="10152719" cy="1485564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E213C58-E329-4B9A-8075-0729780D2813}"/>
              </a:ext>
            </a:extLst>
          </p:cNvPr>
          <p:cNvSpPr/>
          <p:nvPr/>
        </p:nvSpPr>
        <p:spPr>
          <a:xfrm>
            <a:off x="1955182" y="1665330"/>
            <a:ext cx="2419351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</a:t>
            </a:r>
          </a:p>
        </p:txBody>
      </p:sp>
      <p:sp>
        <p:nvSpPr>
          <p:cNvPr id="39" name="사각형: 잘린 대각선 방향 모서리 38">
            <a:extLst>
              <a:ext uri="{FF2B5EF4-FFF2-40B4-BE49-F238E27FC236}">
                <a16:creationId xmlns:a16="http://schemas.microsoft.com/office/drawing/2014/main" id="{2E6386D1-9CF9-4799-AEBD-AE8E3E877076}"/>
              </a:ext>
            </a:extLst>
          </p:cNvPr>
          <p:cNvSpPr/>
          <p:nvPr/>
        </p:nvSpPr>
        <p:spPr>
          <a:xfrm>
            <a:off x="1955182" y="4124579"/>
            <a:ext cx="2419351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데이터</a:t>
            </a:r>
          </a:p>
        </p:txBody>
      </p:sp>
    </p:spTree>
    <p:extLst>
      <p:ext uri="{BB962C8B-B14F-4D97-AF65-F5344CB8AC3E}">
        <p14:creationId xmlns:p14="http://schemas.microsoft.com/office/powerpoint/2010/main" val="54026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1015364" y="6243551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리그 ">
            <a:extLst>
              <a:ext uri="{FF2B5EF4-FFF2-40B4-BE49-F238E27FC236}">
                <a16:creationId xmlns:a16="http://schemas.microsoft.com/office/drawing/2014/main" id="{D19FF0EB-855C-4B2B-BC30-BC08205D1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1" y="1137488"/>
            <a:ext cx="1781176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팀 ">
            <a:extLst>
              <a:ext uri="{FF2B5EF4-FFF2-40B4-BE49-F238E27FC236}">
                <a16:creationId xmlns:a16="http://schemas.microsoft.com/office/drawing/2014/main" id="{370CF0D8-EB7F-4B6B-B1C3-A879770A4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44" y="162448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시즌 ">
            <a:extLst>
              <a:ext uri="{FF2B5EF4-FFF2-40B4-BE49-F238E27FC236}">
                <a16:creationId xmlns:a16="http://schemas.microsoft.com/office/drawing/2014/main" id="{58121938-476A-4D9A-80FD-ACC4CCF1C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866" y="149890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농구 코트 ">
            <a:extLst>
              <a:ext uri="{FF2B5EF4-FFF2-40B4-BE49-F238E27FC236}">
                <a16:creationId xmlns:a16="http://schemas.microsoft.com/office/drawing/2014/main" id="{3F6A012F-B45F-4815-A30A-CC577CF2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950" y="158080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육상 경기 선수 ">
            <a:extLst>
              <a:ext uri="{FF2B5EF4-FFF2-40B4-BE49-F238E27FC236}">
                <a16:creationId xmlns:a16="http://schemas.microsoft.com/office/drawing/2014/main" id="{94A088AA-89F7-4EEF-AEC5-EBAFD17EB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578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9EDF50-C420-4AD2-8478-FC13DBBA882B}"/>
              </a:ext>
            </a:extLst>
          </p:cNvPr>
          <p:cNvSpPr txBox="1"/>
          <p:nvPr/>
        </p:nvSpPr>
        <p:spPr>
          <a:xfrm>
            <a:off x="5486399" y="291866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리그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73141-5026-4EA1-A2D0-B8949D86FA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355759" y="3517438"/>
            <a:ext cx="1751586" cy="1063669"/>
          </a:xfrm>
          <a:prstGeom prst="rect">
            <a:avLst/>
          </a:prstGeom>
        </p:spPr>
      </p:pic>
      <p:pic>
        <p:nvPicPr>
          <p:cNvPr id="20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E8E89758-CA8B-43A1-A248-561BC9C7C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57" y="3136934"/>
            <a:ext cx="1928190" cy="192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AEC50E-13D2-4864-B9C0-6E06C0A58922}"/>
              </a:ext>
            </a:extLst>
          </p:cNvPr>
          <p:cNvSpPr txBox="1"/>
          <p:nvPr/>
        </p:nvSpPr>
        <p:spPr>
          <a:xfrm>
            <a:off x="2107004" y="5125984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농구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EECD6-AB01-4184-B825-21FE86E97BD0}"/>
              </a:ext>
            </a:extLst>
          </p:cNvPr>
          <p:cNvSpPr txBox="1"/>
          <p:nvPr/>
        </p:nvSpPr>
        <p:spPr>
          <a:xfrm>
            <a:off x="7835902" y="5125984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해외 농구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데이터 ">
            <a:extLst>
              <a:ext uri="{FF2B5EF4-FFF2-40B4-BE49-F238E27FC236}">
                <a16:creationId xmlns:a16="http://schemas.microsoft.com/office/drawing/2014/main" id="{90324F84-769F-44CD-B5EC-45C63FEB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7" y="3744617"/>
            <a:ext cx="1292594" cy="129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31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4C8651-3629-47F2-BEBB-73B32A5B8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700" y="2318445"/>
            <a:ext cx="10152719" cy="1499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C22C4D-699B-4D05-A1AB-80F85DF5DF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8700" y="4751845"/>
            <a:ext cx="10152719" cy="1485564"/>
          </a:xfrm>
          <a:prstGeom prst="rect">
            <a:avLst/>
          </a:prstGeom>
        </p:spPr>
      </p:pic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FE213C58-E329-4B9A-8075-0729780D2813}"/>
              </a:ext>
            </a:extLst>
          </p:cNvPr>
          <p:cNvSpPr/>
          <p:nvPr/>
        </p:nvSpPr>
        <p:spPr>
          <a:xfrm>
            <a:off x="1955182" y="1665330"/>
            <a:ext cx="2419351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</a:t>
            </a:r>
          </a:p>
        </p:txBody>
      </p:sp>
      <p:sp>
        <p:nvSpPr>
          <p:cNvPr id="39" name="사각형: 잘린 대각선 방향 모서리 38">
            <a:extLst>
              <a:ext uri="{FF2B5EF4-FFF2-40B4-BE49-F238E27FC236}">
                <a16:creationId xmlns:a16="http://schemas.microsoft.com/office/drawing/2014/main" id="{2E6386D1-9CF9-4799-AEBD-AE8E3E877076}"/>
              </a:ext>
            </a:extLst>
          </p:cNvPr>
          <p:cNvSpPr/>
          <p:nvPr/>
        </p:nvSpPr>
        <p:spPr>
          <a:xfrm>
            <a:off x="1955182" y="4124579"/>
            <a:ext cx="2419351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데이터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46975-62F9-40AC-9DE9-FC483BCD7A35}"/>
              </a:ext>
            </a:extLst>
          </p:cNvPr>
          <p:cNvSpPr/>
          <p:nvPr/>
        </p:nvSpPr>
        <p:spPr>
          <a:xfrm>
            <a:off x="1878700" y="1583628"/>
            <a:ext cx="10220256" cy="480925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5E5DCFA-3460-400E-B47C-027ED1B18B6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71" t="8304" b="12629"/>
          <a:stretch/>
        </p:blipFill>
        <p:spPr>
          <a:xfrm>
            <a:off x="3080801" y="3086863"/>
            <a:ext cx="7816053" cy="1802781"/>
          </a:xfrm>
          <a:prstGeom prst="rect">
            <a:avLst/>
          </a:prstGeom>
        </p:spPr>
      </p:pic>
      <p:sp>
        <p:nvSpPr>
          <p:cNvPr id="34" name="사각형: 잘린 대각선 방향 모서리 33">
            <a:extLst>
              <a:ext uri="{FF2B5EF4-FFF2-40B4-BE49-F238E27FC236}">
                <a16:creationId xmlns:a16="http://schemas.microsoft.com/office/drawing/2014/main" id="{A9EC748D-5D6B-4B92-98E4-B7AD29577400}"/>
              </a:ext>
            </a:extLst>
          </p:cNvPr>
          <p:cNvSpPr/>
          <p:nvPr/>
        </p:nvSpPr>
        <p:spPr>
          <a:xfrm>
            <a:off x="5745383" y="2047607"/>
            <a:ext cx="2419351" cy="400041"/>
          </a:xfrm>
          <a:prstGeom prst="snip2DiagRect">
            <a:avLst>
              <a:gd name="adj1" fmla="val 0"/>
              <a:gd name="adj2" fmla="val 142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스케일링 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피처 축소</a:t>
            </a:r>
          </a:p>
        </p:txBody>
      </p:sp>
    </p:spTree>
    <p:extLst>
      <p:ext uri="{BB962C8B-B14F-4D97-AF65-F5344CB8AC3E}">
        <p14:creationId xmlns:p14="http://schemas.microsoft.com/office/powerpoint/2010/main" val="129816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EC644D-6612-45C8-8058-1ED73B71B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206" y="958694"/>
            <a:ext cx="7661987" cy="54480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FB5A04-5589-45A1-A66C-E33AC4C92E54}"/>
              </a:ext>
            </a:extLst>
          </p:cNvPr>
          <p:cNvSpPr/>
          <p:nvPr/>
        </p:nvSpPr>
        <p:spPr>
          <a:xfrm>
            <a:off x="2077417" y="3066628"/>
            <a:ext cx="1454134" cy="1289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모델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결과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3431A-1FA4-4895-9664-EC66C82D2F39}"/>
              </a:ext>
            </a:extLst>
          </p:cNvPr>
          <p:cNvSpPr/>
          <p:nvPr/>
        </p:nvSpPr>
        <p:spPr>
          <a:xfrm>
            <a:off x="3644984" y="3548010"/>
            <a:ext cx="542006" cy="427224"/>
          </a:xfrm>
          <a:prstGeom prst="rightArrow">
            <a:avLst>
              <a:gd name="adj1" fmla="val 39830"/>
              <a:gd name="adj2" fmla="val 4830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77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8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42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9145" y="1023672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30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60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76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52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105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904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7394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600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46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69BA0D-93A9-4F0C-BE98-CBBA1D387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6914" y="1805600"/>
            <a:ext cx="4415843" cy="20578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3C18AC-F7FA-4726-AA95-088ECC6DA5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2350" y="1805600"/>
            <a:ext cx="4415843" cy="202928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C8FF68E-6ED7-41EB-8438-3A0A4290442C}"/>
              </a:ext>
            </a:extLst>
          </p:cNvPr>
          <p:cNvSpPr/>
          <p:nvPr/>
        </p:nvSpPr>
        <p:spPr>
          <a:xfrm>
            <a:off x="6552154" y="2640155"/>
            <a:ext cx="820798" cy="5073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5C4866-3BCF-42CB-82A6-BE654B2A5A58}"/>
              </a:ext>
            </a:extLst>
          </p:cNvPr>
          <p:cNvSpPr txBox="1"/>
          <p:nvPr/>
        </p:nvSpPr>
        <p:spPr>
          <a:xfrm>
            <a:off x="2599019" y="4215686"/>
            <a:ext cx="8727068" cy="1634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승패 평가는 각각   </a:t>
            </a:r>
            <a:r>
              <a:rPr lang="en-US" altLang="ko-KR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5.8%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, </a:t>
            </a:r>
            <a:r>
              <a:rPr lang="en-US" altLang="ko-KR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9.5%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만큼 상승하여 </a:t>
            </a:r>
            <a:r>
              <a:rPr lang="ko-KR" altLang="en-US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향상</a:t>
            </a:r>
            <a:endParaRPr lang="en-US" altLang="ko-KR" sz="23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편차 평가는 각각   </a:t>
            </a:r>
            <a:r>
              <a:rPr lang="en-US" altLang="ko-KR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1.94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, </a:t>
            </a:r>
            <a:r>
              <a:rPr lang="en-US" altLang="ko-KR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1.35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만큼 하락하여 </a:t>
            </a:r>
            <a:r>
              <a:rPr lang="ko-KR" altLang="en-US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향상</a:t>
            </a:r>
            <a:endParaRPr lang="en-US" altLang="ko-KR" sz="23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총점 평가는 각각   </a:t>
            </a:r>
            <a:r>
              <a:rPr lang="en-US" altLang="ko-KR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,  </a:t>
            </a:r>
            <a:r>
              <a:rPr lang="en-US" altLang="ko-KR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0.9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만큼 상승하여 </a:t>
            </a:r>
            <a:r>
              <a:rPr lang="ko-KR" altLang="en-US" sz="23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하락</a:t>
            </a:r>
          </a:p>
        </p:txBody>
      </p:sp>
    </p:spTree>
    <p:extLst>
      <p:ext uri="{BB962C8B-B14F-4D97-AF65-F5344CB8AC3E}">
        <p14:creationId xmlns:p14="http://schemas.microsoft.com/office/powerpoint/2010/main" val="798366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1408F5-115C-41D3-82B5-6C909075249E}"/>
              </a:ext>
            </a:extLst>
          </p:cNvPr>
          <p:cNvCxnSpPr>
            <a:cxnSpLocks/>
          </p:cNvCxnSpPr>
          <p:nvPr/>
        </p:nvCxnSpPr>
        <p:spPr>
          <a:xfrm>
            <a:off x="1108710" y="3984010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E89A35A-3CB8-41C2-A344-A39673E7F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8" y="3828469"/>
            <a:ext cx="10402752" cy="1857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7BD62-9939-4D08-9783-90FD8514AA97}"/>
              </a:ext>
            </a:extLst>
          </p:cNvPr>
          <p:cNvSpPr txBox="1"/>
          <p:nvPr/>
        </p:nvSpPr>
        <p:spPr>
          <a:xfrm>
            <a:off x="4357785" y="2036592"/>
            <a:ext cx="3663119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Today Predict</a:t>
            </a:r>
          </a:p>
        </p:txBody>
      </p:sp>
    </p:spTree>
    <p:extLst>
      <p:ext uri="{BB962C8B-B14F-4D97-AF65-F5344CB8AC3E}">
        <p14:creationId xmlns:p14="http://schemas.microsoft.com/office/powerpoint/2010/main" val="2732574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21264" y="2873990"/>
            <a:ext cx="2749471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1408F5-115C-41D3-82B5-6C909075249E}"/>
              </a:ext>
            </a:extLst>
          </p:cNvPr>
          <p:cNvCxnSpPr>
            <a:cxnSpLocks/>
          </p:cNvCxnSpPr>
          <p:nvPr/>
        </p:nvCxnSpPr>
        <p:spPr>
          <a:xfrm>
            <a:off x="1108710" y="3984010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8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1015364" y="6243551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리그 ">
            <a:extLst>
              <a:ext uri="{FF2B5EF4-FFF2-40B4-BE49-F238E27FC236}">
                <a16:creationId xmlns:a16="http://schemas.microsoft.com/office/drawing/2014/main" id="{D19FF0EB-855C-4B2B-BC30-BC08205D1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1" y="1137488"/>
            <a:ext cx="1781176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9EDF50-C420-4AD2-8478-FC13DBBA882B}"/>
              </a:ext>
            </a:extLst>
          </p:cNvPr>
          <p:cNvSpPr txBox="1"/>
          <p:nvPr/>
        </p:nvSpPr>
        <p:spPr>
          <a:xfrm>
            <a:off x="5486399" y="291866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리그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73141-5026-4EA1-A2D0-B8949D86FA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55759" y="3517438"/>
            <a:ext cx="1751586" cy="1063669"/>
          </a:xfrm>
          <a:prstGeom prst="rect">
            <a:avLst/>
          </a:prstGeom>
        </p:spPr>
      </p:pic>
      <p:pic>
        <p:nvPicPr>
          <p:cNvPr id="20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E8E89758-CA8B-43A1-A248-561BC9C7C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57" y="3136934"/>
            <a:ext cx="1928190" cy="192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AEC50E-13D2-4864-B9C0-6E06C0A58922}"/>
              </a:ext>
            </a:extLst>
          </p:cNvPr>
          <p:cNvSpPr txBox="1"/>
          <p:nvPr/>
        </p:nvSpPr>
        <p:spPr>
          <a:xfrm>
            <a:off x="2107004" y="5125984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농구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EECD6-AB01-4184-B825-21FE86E97BD0}"/>
              </a:ext>
            </a:extLst>
          </p:cNvPr>
          <p:cNvSpPr txBox="1"/>
          <p:nvPr/>
        </p:nvSpPr>
        <p:spPr>
          <a:xfrm>
            <a:off x="7835902" y="5125984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해외 농구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데이터 ">
            <a:extLst>
              <a:ext uri="{FF2B5EF4-FFF2-40B4-BE49-F238E27FC236}">
                <a16:creationId xmlns:a16="http://schemas.microsoft.com/office/drawing/2014/main" id="{90324F84-769F-44CD-B5EC-45C63FEB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7" y="3744617"/>
            <a:ext cx="1292594" cy="1292594"/>
          </a:xfrm>
          <a:prstGeom prst="rect">
            <a:avLst/>
          </a:prstGeom>
          <a:solidFill>
            <a:srgbClr val="F2F2F2">
              <a:alpha val="0"/>
            </a:srgbClr>
          </a:solidFill>
        </p:spPr>
      </p:pic>
      <p:pic>
        <p:nvPicPr>
          <p:cNvPr id="2052" name="Picture 4" descr="다음 ">
            <a:extLst>
              <a:ext uri="{FF2B5EF4-FFF2-40B4-BE49-F238E27FC236}">
                <a16:creationId xmlns:a16="http://schemas.microsoft.com/office/drawing/2014/main" id="{FEF35F91-91F2-47B9-8FCA-576924FE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78834" y="370213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44" y="162448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866" y="149890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950" y="158080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578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4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1015364" y="6243551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리그 ">
            <a:extLst>
              <a:ext uri="{FF2B5EF4-FFF2-40B4-BE49-F238E27FC236}">
                <a16:creationId xmlns:a16="http://schemas.microsoft.com/office/drawing/2014/main" id="{D19FF0EB-855C-4B2B-BC30-BC08205D1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1" y="1137488"/>
            <a:ext cx="1781176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9EDF50-C420-4AD2-8478-FC13DBBA882B}"/>
              </a:ext>
            </a:extLst>
          </p:cNvPr>
          <p:cNvSpPr txBox="1"/>
          <p:nvPr/>
        </p:nvSpPr>
        <p:spPr>
          <a:xfrm>
            <a:off x="5486399" y="291866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리그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73141-5026-4EA1-A2D0-B8949D86FA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55759" y="3517438"/>
            <a:ext cx="1751586" cy="1063669"/>
          </a:xfrm>
          <a:prstGeom prst="rect">
            <a:avLst/>
          </a:prstGeom>
        </p:spPr>
      </p:pic>
      <p:pic>
        <p:nvPicPr>
          <p:cNvPr id="20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E8E89758-CA8B-43A1-A248-561BC9C7C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57" y="3136934"/>
            <a:ext cx="1928190" cy="192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AEC50E-13D2-4864-B9C0-6E06C0A58922}"/>
              </a:ext>
            </a:extLst>
          </p:cNvPr>
          <p:cNvSpPr txBox="1"/>
          <p:nvPr/>
        </p:nvSpPr>
        <p:spPr>
          <a:xfrm>
            <a:off x="2107004" y="5125984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농구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EECD6-AB01-4184-B825-21FE86E97BD0}"/>
              </a:ext>
            </a:extLst>
          </p:cNvPr>
          <p:cNvSpPr txBox="1"/>
          <p:nvPr/>
        </p:nvSpPr>
        <p:spPr>
          <a:xfrm>
            <a:off x="7835902" y="5125984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해외 농구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데이터 ">
            <a:extLst>
              <a:ext uri="{FF2B5EF4-FFF2-40B4-BE49-F238E27FC236}">
                <a16:creationId xmlns:a16="http://schemas.microsoft.com/office/drawing/2014/main" id="{90324F84-769F-44CD-B5EC-45C63FEB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7" y="3744617"/>
            <a:ext cx="1292594" cy="1292594"/>
          </a:xfrm>
          <a:prstGeom prst="rect">
            <a:avLst/>
          </a:prstGeom>
          <a:solidFill>
            <a:srgbClr val="F2F2F2">
              <a:alpha val="0"/>
            </a:srgbClr>
          </a:solidFill>
        </p:spPr>
      </p:pic>
      <p:pic>
        <p:nvPicPr>
          <p:cNvPr id="2052" name="Picture 4" descr="다음 ">
            <a:extLst>
              <a:ext uri="{FF2B5EF4-FFF2-40B4-BE49-F238E27FC236}">
                <a16:creationId xmlns:a16="http://schemas.microsoft.com/office/drawing/2014/main" id="{FEF35F91-91F2-47B9-8FCA-576924FE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78834" y="370213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44" y="162448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866" y="149890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950" y="158080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578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8D96524-D322-4BC7-A0BD-3887B830BC46}"/>
              </a:ext>
            </a:extLst>
          </p:cNvPr>
          <p:cNvSpPr/>
          <p:nvPr/>
        </p:nvSpPr>
        <p:spPr>
          <a:xfrm>
            <a:off x="7494200" y="2834224"/>
            <a:ext cx="2932500" cy="285537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5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1015364" y="6243551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9EDF50-C420-4AD2-8478-FC13DBBA882B}"/>
              </a:ext>
            </a:extLst>
          </p:cNvPr>
          <p:cNvSpPr txBox="1"/>
          <p:nvPr/>
        </p:nvSpPr>
        <p:spPr>
          <a:xfrm>
            <a:off x="5486399" y="291866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EC50E-13D2-4864-B9C0-6E06C0A58922}"/>
              </a:ext>
            </a:extLst>
          </p:cNvPr>
          <p:cNvSpPr txBox="1"/>
          <p:nvPr/>
        </p:nvSpPr>
        <p:spPr>
          <a:xfrm>
            <a:off x="2107004" y="5125984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별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EECD6-AB01-4184-B825-21FE86E97BD0}"/>
              </a:ext>
            </a:extLst>
          </p:cNvPr>
          <p:cNvSpPr txBox="1"/>
          <p:nvPr/>
        </p:nvSpPr>
        <p:spPr>
          <a:xfrm>
            <a:off x="7835902" y="5125984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별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14" y="1057613"/>
            <a:ext cx="1616770" cy="161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26" y="3318774"/>
            <a:ext cx="1603451" cy="160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372" y="3485323"/>
            <a:ext cx="1436902" cy="143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1015364" y="6243551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EC50E-13D2-4864-B9C0-6E06C0A58922}"/>
              </a:ext>
            </a:extLst>
          </p:cNvPr>
          <p:cNvSpPr txBox="1"/>
          <p:nvPr/>
        </p:nvSpPr>
        <p:spPr>
          <a:xfrm>
            <a:off x="2465161" y="3634529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별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EECD6-AB01-4184-B825-21FE86E97BD0}"/>
              </a:ext>
            </a:extLst>
          </p:cNvPr>
          <p:cNvSpPr txBox="1"/>
          <p:nvPr/>
        </p:nvSpPr>
        <p:spPr>
          <a:xfrm>
            <a:off x="7526310" y="3598905"/>
            <a:ext cx="224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별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691" y="1956474"/>
            <a:ext cx="1603451" cy="160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07" y="1956474"/>
            <a:ext cx="1436902" cy="143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팀 ">
            <a:extLst>
              <a:ext uri="{FF2B5EF4-FFF2-40B4-BE49-F238E27FC236}">
                <a16:creationId xmlns:a16="http://schemas.microsoft.com/office/drawing/2014/main" id="{854F8695-C5DD-4270-A22E-47106754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0B398E-D645-4AEA-B205-923CDEFDDE41}"/>
              </a:ext>
            </a:extLst>
          </p:cNvPr>
          <p:cNvSpPr/>
          <p:nvPr/>
        </p:nvSpPr>
        <p:spPr>
          <a:xfrm>
            <a:off x="2502272" y="4258396"/>
            <a:ext cx="2174875" cy="485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22036F-36F8-4E71-98F1-FACA6233198B}"/>
              </a:ext>
            </a:extLst>
          </p:cNvPr>
          <p:cNvSpPr/>
          <p:nvPr/>
        </p:nvSpPr>
        <p:spPr>
          <a:xfrm>
            <a:off x="7563420" y="4258968"/>
            <a:ext cx="2174875" cy="485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목적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D1E930-DB21-44C4-A969-252FC90B8D8F}"/>
              </a:ext>
            </a:extLst>
          </p:cNvPr>
          <p:cNvSpPr/>
          <p:nvPr/>
        </p:nvSpPr>
        <p:spPr>
          <a:xfrm>
            <a:off x="1060734" y="1466850"/>
            <a:ext cx="10115900" cy="45529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C481865-116E-42DA-826D-F7C53EF75B08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118684" y="1466850"/>
            <a:ext cx="0" cy="45529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965BF0-8375-4A3B-B1D1-230D8853B830}"/>
              </a:ext>
            </a:extLst>
          </p:cNvPr>
          <p:cNvSpPr txBox="1"/>
          <p:nvPr/>
        </p:nvSpPr>
        <p:spPr>
          <a:xfrm>
            <a:off x="1732335" y="4988940"/>
            <a:ext cx="3714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 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스탯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트랜드 변화 확인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중요 변수 확인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1B5F8-C434-4095-A13A-391F1DA9949D}"/>
              </a:ext>
            </a:extLst>
          </p:cNvPr>
          <p:cNvSpPr txBox="1"/>
          <p:nvPr/>
        </p:nvSpPr>
        <p:spPr>
          <a:xfrm>
            <a:off x="6790285" y="4965960"/>
            <a:ext cx="3714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중요 변수 확인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득점 점수 예측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승리 예측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49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8A44E-A230-469F-9AC8-5463E091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274" b="46015"/>
          <a:stretch/>
        </p:blipFill>
        <p:spPr>
          <a:xfrm>
            <a:off x="0" y="1"/>
            <a:ext cx="12192000" cy="876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B94B96-EE7C-4EF2-BA20-2E89386CA261}"/>
              </a:ext>
            </a:extLst>
          </p:cNvPr>
          <p:cNvSpPr/>
          <p:nvPr/>
        </p:nvSpPr>
        <p:spPr>
          <a:xfrm>
            <a:off x="0" y="1"/>
            <a:ext cx="12192000" cy="876300"/>
          </a:xfrm>
          <a:prstGeom prst="rect">
            <a:avLst/>
          </a:prstGeom>
          <a:gradFill>
            <a:gsLst>
              <a:gs pos="13000">
                <a:srgbClr val="000000">
                  <a:alpha val="95000"/>
                </a:srgbClr>
              </a:gs>
              <a:gs pos="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AF004-CAF3-4612-AC13-F2059C667376}"/>
              </a:ext>
            </a:extLst>
          </p:cNvPr>
          <p:cNvSpPr txBox="1"/>
          <p:nvPr/>
        </p:nvSpPr>
        <p:spPr>
          <a:xfrm>
            <a:off x="695325" y="149890"/>
            <a:ext cx="657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F73511-5CF7-49D3-AE9E-40A826B42C17}"/>
              </a:ext>
            </a:extLst>
          </p:cNvPr>
          <p:cNvCxnSpPr>
            <a:cxnSpLocks/>
          </p:cNvCxnSpPr>
          <p:nvPr/>
        </p:nvCxnSpPr>
        <p:spPr>
          <a:xfrm>
            <a:off x="243807" y="6548351"/>
            <a:ext cx="117876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4" descr="팀 ">
            <a:extLst>
              <a:ext uri="{FF2B5EF4-FFF2-40B4-BE49-F238E27FC236}">
                <a16:creationId xmlns:a16="http://schemas.microsoft.com/office/drawing/2014/main" id="{4AEF9A99-70E3-4970-97DC-FDC2B34D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0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시즌 ">
            <a:extLst>
              <a:ext uri="{FF2B5EF4-FFF2-40B4-BE49-F238E27FC236}">
                <a16:creationId xmlns:a16="http://schemas.microsoft.com/office/drawing/2014/main" id="{77E0EF5B-A09A-4253-ACE7-80245A72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4" y="1026190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농구 코트 ">
            <a:extLst>
              <a:ext uri="{FF2B5EF4-FFF2-40B4-BE49-F238E27FC236}">
                <a16:creationId xmlns:a16="http://schemas.microsoft.com/office/drawing/2014/main" id="{6F92DD48-453A-469C-A35F-2DB3EBE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458" y="4746384"/>
            <a:ext cx="536140" cy="5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육상 경기 선수 ">
            <a:extLst>
              <a:ext uri="{FF2B5EF4-FFF2-40B4-BE49-F238E27FC236}">
                <a16:creationId xmlns:a16="http://schemas.microsoft.com/office/drawing/2014/main" id="{9B98CA71-15A7-45EE-B78A-8F051791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622" y="161774"/>
            <a:ext cx="551406" cy="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2123CAFC-CEFD-4088-8001-B7B15BC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49" y="126910"/>
            <a:ext cx="586270" cy="5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A6A0EB-B0C6-44C3-9B9B-7310CBCCFD79}"/>
              </a:ext>
            </a:extLst>
          </p:cNvPr>
          <p:cNvSpPr/>
          <p:nvPr/>
        </p:nvSpPr>
        <p:spPr>
          <a:xfrm>
            <a:off x="243807" y="1665322"/>
            <a:ext cx="1559593" cy="474138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2ABEC0-68B1-41E2-9DAC-CF0464804B39}"/>
              </a:ext>
            </a:extLst>
          </p:cNvPr>
          <p:cNvSpPr/>
          <p:nvPr/>
        </p:nvSpPr>
        <p:spPr>
          <a:xfrm>
            <a:off x="417321" y="1805592"/>
            <a:ext cx="1237964" cy="61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E9498D-E18A-49D0-8677-462E90CF4AE5}"/>
              </a:ext>
            </a:extLst>
          </p:cNvPr>
          <p:cNvSpPr/>
          <p:nvPr/>
        </p:nvSpPr>
        <p:spPr>
          <a:xfrm>
            <a:off x="417321" y="2760468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66EDFC-0D18-4D8E-BFC3-90A9D35F5833}"/>
              </a:ext>
            </a:extLst>
          </p:cNvPr>
          <p:cNvSpPr/>
          <p:nvPr/>
        </p:nvSpPr>
        <p:spPr>
          <a:xfrm>
            <a:off x="417321" y="3715344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7D7755-C6EB-46AC-B848-B63C03705F48}"/>
              </a:ext>
            </a:extLst>
          </p:cNvPr>
          <p:cNvSpPr/>
          <p:nvPr/>
        </p:nvSpPr>
        <p:spPr>
          <a:xfrm>
            <a:off x="404621" y="4670220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selection</a:t>
            </a:r>
            <a:endParaRPr lang="ko-KR" altLang="en-US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F267DE-A32D-4C0E-B339-0D8802B461E5}"/>
              </a:ext>
            </a:extLst>
          </p:cNvPr>
          <p:cNvSpPr/>
          <p:nvPr/>
        </p:nvSpPr>
        <p:spPr>
          <a:xfrm>
            <a:off x="404621" y="5625097"/>
            <a:ext cx="1237964" cy="612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및 검증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73114A-7B70-4C69-BDBE-EA2EDAD12C67}"/>
              </a:ext>
            </a:extLst>
          </p:cNvPr>
          <p:cNvSpPr/>
          <p:nvPr/>
        </p:nvSpPr>
        <p:spPr>
          <a:xfrm>
            <a:off x="826753" y="2417896"/>
            <a:ext cx="393700" cy="34257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6CF5E1A-DE4C-4AA3-ACDE-4A8B59D794CA}"/>
              </a:ext>
            </a:extLst>
          </p:cNvPr>
          <p:cNvSpPr/>
          <p:nvPr/>
        </p:nvSpPr>
        <p:spPr>
          <a:xfrm>
            <a:off x="826753" y="3371151"/>
            <a:ext cx="393700" cy="3497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96FB234-7065-4FBA-9FB0-72D7F30598BD}"/>
              </a:ext>
            </a:extLst>
          </p:cNvPr>
          <p:cNvSpPr/>
          <p:nvPr/>
        </p:nvSpPr>
        <p:spPr>
          <a:xfrm>
            <a:off x="826753" y="4324592"/>
            <a:ext cx="393700" cy="34562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EEECF9-2CE8-4BE0-81A7-C89CDD631CD6}"/>
              </a:ext>
            </a:extLst>
          </p:cNvPr>
          <p:cNvSpPr/>
          <p:nvPr/>
        </p:nvSpPr>
        <p:spPr>
          <a:xfrm>
            <a:off x="826753" y="5287138"/>
            <a:ext cx="393700" cy="33795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AE5A08A4-1953-4196-80FE-E46F8932C0A8}"/>
              </a:ext>
            </a:extLst>
          </p:cNvPr>
          <p:cNvGrpSpPr/>
          <p:nvPr/>
        </p:nvGrpSpPr>
        <p:grpSpPr>
          <a:xfrm>
            <a:off x="1931432" y="1686711"/>
            <a:ext cx="1441354" cy="2276187"/>
            <a:chOff x="1931432" y="1686711"/>
            <a:chExt cx="1441354" cy="227618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12E743B-4FAA-411A-8D19-766EAFE0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12538" y="2031087"/>
              <a:ext cx="1342220" cy="186099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5A10A4-5D73-4BB4-BE2F-1FACA3A7A77C}"/>
                </a:ext>
              </a:extLst>
            </p:cNvPr>
            <p:cNvSpPr txBox="1"/>
            <p:nvPr/>
          </p:nvSpPr>
          <p:spPr>
            <a:xfrm>
              <a:off x="1931432" y="1686711"/>
              <a:ext cx="12309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Table List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B1C333-B9A3-4966-8675-F87DBBF7EEEE}"/>
                </a:ext>
              </a:extLst>
            </p:cNvPr>
            <p:cNvSpPr/>
            <p:nvPr/>
          </p:nvSpPr>
          <p:spPr>
            <a:xfrm>
              <a:off x="1947378" y="1698921"/>
              <a:ext cx="1425408" cy="226397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BF42C10-8A48-4DD9-9EB1-F048B25E37B6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78" y="1928417"/>
              <a:ext cx="14254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2E5EF9-B74E-4EEB-827A-16A8701E8158}"/>
              </a:ext>
            </a:extLst>
          </p:cNvPr>
          <p:cNvGrpSpPr/>
          <p:nvPr/>
        </p:nvGrpSpPr>
        <p:grpSpPr>
          <a:xfrm>
            <a:off x="3426687" y="1676291"/>
            <a:ext cx="8604732" cy="1631203"/>
            <a:chOff x="3426687" y="1676291"/>
            <a:chExt cx="8604732" cy="163120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2F3E88-7BFF-4C98-BF8E-502AE4D4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6687" y="1703684"/>
              <a:ext cx="8604732" cy="1603810"/>
            </a:xfrm>
            <a:prstGeom prst="rect">
              <a:avLst/>
            </a:prstGeom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F0EB9E5-8C6C-41A6-96A7-177325527B77}"/>
                </a:ext>
              </a:extLst>
            </p:cNvPr>
            <p:cNvSpPr/>
            <p:nvPr/>
          </p:nvSpPr>
          <p:spPr>
            <a:xfrm>
              <a:off x="6222891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E1B7459-ED13-4085-9722-CB0BB053A1E8}"/>
                </a:ext>
              </a:extLst>
            </p:cNvPr>
            <p:cNvSpPr/>
            <p:nvPr/>
          </p:nvSpPr>
          <p:spPr>
            <a:xfrm>
              <a:off x="6496762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574FB81-5BED-4CC8-9080-99BDD26B4BA0}"/>
                </a:ext>
              </a:extLst>
            </p:cNvPr>
            <p:cNvSpPr/>
            <p:nvPr/>
          </p:nvSpPr>
          <p:spPr>
            <a:xfrm>
              <a:off x="6780159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F45447D-77DE-4BBD-AA0E-E0FA6DD4832E}"/>
                </a:ext>
              </a:extLst>
            </p:cNvPr>
            <p:cNvSpPr/>
            <p:nvPr/>
          </p:nvSpPr>
          <p:spPr>
            <a:xfrm>
              <a:off x="7059433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73E03B1-7409-4FA5-818B-6B507FEDA74A}"/>
                </a:ext>
              </a:extLst>
            </p:cNvPr>
            <p:cNvSpPr/>
            <p:nvPr/>
          </p:nvSpPr>
          <p:spPr>
            <a:xfrm>
              <a:off x="7338707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36C54E6-DAD1-4ED2-9874-7334C4609B57}"/>
                </a:ext>
              </a:extLst>
            </p:cNvPr>
            <p:cNvSpPr/>
            <p:nvPr/>
          </p:nvSpPr>
          <p:spPr>
            <a:xfrm>
              <a:off x="7617981" y="1703684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0DB69C8-F804-47FB-9FA5-71A6A52BFA16}"/>
                </a:ext>
              </a:extLst>
            </p:cNvPr>
            <p:cNvSpPr/>
            <p:nvPr/>
          </p:nvSpPr>
          <p:spPr>
            <a:xfrm>
              <a:off x="7892492" y="1698921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0D11A52-A112-4C06-A628-92E977859D0F}"/>
                </a:ext>
              </a:extLst>
            </p:cNvPr>
            <p:cNvSpPr/>
            <p:nvPr/>
          </p:nvSpPr>
          <p:spPr>
            <a:xfrm>
              <a:off x="8177606" y="1705365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47926A8-BC13-433A-A612-A978FDB6A915}"/>
                </a:ext>
              </a:extLst>
            </p:cNvPr>
            <p:cNvSpPr/>
            <p:nvPr/>
          </p:nvSpPr>
          <p:spPr>
            <a:xfrm>
              <a:off x="8455163" y="1697240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7D94CF0-9FB1-4B5A-B795-70F7FBB77632}"/>
                </a:ext>
              </a:extLst>
            </p:cNvPr>
            <p:cNvSpPr/>
            <p:nvPr/>
          </p:nvSpPr>
          <p:spPr>
            <a:xfrm>
              <a:off x="8729674" y="1692477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3C677E8-5795-4A02-91C5-99F4F47DFCF1}"/>
                </a:ext>
              </a:extLst>
            </p:cNvPr>
            <p:cNvSpPr/>
            <p:nvPr/>
          </p:nvSpPr>
          <p:spPr>
            <a:xfrm>
              <a:off x="9014788" y="1698921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F287369-B8B8-49FC-9DA5-F470178C34E6}"/>
                </a:ext>
              </a:extLst>
            </p:cNvPr>
            <p:cNvSpPr/>
            <p:nvPr/>
          </p:nvSpPr>
          <p:spPr>
            <a:xfrm>
              <a:off x="9311613" y="1706471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38DAE80-2778-4672-A3C4-05D3783746BF}"/>
                </a:ext>
              </a:extLst>
            </p:cNvPr>
            <p:cNvSpPr/>
            <p:nvPr/>
          </p:nvSpPr>
          <p:spPr>
            <a:xfrm>
              <a:off x="9609938" y="1701708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4E71F1B-16AE-4D72-9686-1A20ED41B516}"/>
                </a:ext>
              </a:extLst>
            </p:cNvPr>
            <p:cNvSpPr/>
            <p:nvPr/>
          </p:nvSpPr>
          <p:spPr>
            <a:xfrm>
              <a:off x="9880764" y="1703389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A84BEB6-2310-4C2B-966A-27C5C0E3E8E0}"/>
                </a:ext>
              </a:extLst>
            </p:cNvPr>
            <p:cNvSpPr/>
            <p:nvPr/>
          </p:nvSpPr>
          <p:spPr>
            <a:xfrm>
              <a:off x="10154979" y="1697240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CA713A7-3ECA-442E-8586-B3D3F2D1F858}"/>
                </a:ext>
              </a:extLst>
            </p:cNvPr>
            <p:cNvSpPr/>
            <p:nvPr/>
          </p:nvSpPr>
          <p:spPr>
            <a:xfrm>
              <a:off x="10400912" y="1697240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7525111-82F2-40D8-B892-E61AE4D035A8}"/>
                </a:ext>
              </a:extLst>
            </p:cNvPr>
            <p:cNvSpPr/>
            <p:nvPr/>
          </p:nvSpPr>
          <p:spPr>
            <a:xfrm>
              <a:off x="10653548" y="1705365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E9A0686-3254-46F3-8C21-B0548102CC57}"/>
                </a:ext>
              </a:extLst>
            </p:cNvPr>
            <p:cNvSpPr/>
            <p:nvPr/>
          </p:nvSpPr>
          <p:spPr>
            <a:xfrm>
              <a:off x="10906185" y="1705085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21E3A46-1A00-4569-BA55-7A1C2852EC33}"/>
                </a:ext>
              </a:extLst>
            </p:cNvPr>
            <p:cNvSpPr/>
            <p:nvPr/>
          </p:nvSpPr>
          <p:spPr>
            <a:xfrm>
              <a:off x="11214037" y="1700322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8C6FACA-DE03-460D-9F7C-88A2F74FB52D}"/>
                </a:ext>
              </a:extLst>
            </p:cNvPr>
            <p:cNvSpPr/>
            <p:nvPr/>
          </p:nvSpPr>
          <p:spPr>
            <a:xfrm>
              <a:off x="11484862" y="1697240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3BA675F-ADC8-465E-966F-9ABBE1A9DA5C}"/>
                </a:ext>
              </a:extLst>
            </p:cNvPr>
            <p:cNvSpPr/>
            <p:nvPr/>
          </p:nvSpPr>
          <p:spPr>
            <a:xfrm>
              <a:off x="11768259" y="1698921"/>
              <a:ext cx="2294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1A4E4D4-F003-4BB5-84D7-32F1665D48F3}"/>
                </a:ext>
              </a:extLst>
            </p:cNvPr>
            <p:cNvSpPr txBox="1"/>
            <p:nvPr/>
          </p:nvSpPr>
          <p:spPr>
            <a:xfrm>
              <a:off x="3797568" y="1676291"/>
              <a:ext cx="12309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Traditional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B7E78E-51C5-4972-89ED-0907B83309FB}"/>
              </a:ext>
            </a:extLst>
          </p:cNvPr>
          <p:cNvGrpSpPr/>
          <p:nvPr/>
        </p:nvGrpSpPr>
        <p:grpSpPr>
          <a:xfrm>
            <a:off x="3426687" y="3438860"/>
            <a:ext cx="8604732" cy="1356595"/>
            <a:chOff x="3426687" y="3438860"/>
            <a:chExt cx="8604732" cy="13565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501CBCF-92A2-4937-B4B2-8A7939F31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26687" y="3438860"/>
              <a:ext cx="8604732" cy="1356595"/>
            </a:xfrm>
            <a:prstGeom prst="rect">
              <a:avLst/>
            </a:prstGeom>
          </p:spPr>
        </p:pic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77785C7-1EF0-448D-AD5D-8216E42B1D04}"/>
                </a:ext>
              </a:extLst>
            </p:cNvPr>
            <p:cNvSpPr/>
            <p:nvPr/>
          </p:nvSpPr>
          <p:spPr>
            <a:xfrm>
              <a:off x="6034685" y="3558531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33C7262-1A74-41CB-9303-297C552698C9}"/>
                </a:ext>
              </a:extLst>
            </p:cNvPr>
            <p:cNvSpPr/>
            <p:nvPr/>
          </p:nvSpPr>
          <p:spPr>
            <a:xfrm>
              <a:off x="6499855" y="355322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73E7507-4213-43E5-8A4A-99AC540A9217}"/>
                </a:ext>
              </a:extLst>
            </p:cNvPr>
            <p:cNvSpPr/>
            <p:nvPr/>
          </p:nvSpPr>
          <p:spPr>
            <a:xfrm>
              <a:off x="6965025" y="355322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DE23D28-89B5-4E6B-B02B-EFAB5357EC1D}"/>
                </a:ext>
              </a:extLst>
            </p:cNvPr>
            <p:cNvSpPr/>
            <p:nvPr/>
          </p:nvSpPr>
          <p:spPr>
            <a:xfrm>
              <a:off x="7368185" y="355322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734086E-3A6A-47A0-98C6-A033C0C8D54C}"/>
                </a:ext>
              </a:extLst>
            </p:cNvPr>
            <p:cNvSpPr/>
            <p:nvPr/>
          </p:nvSpPr>
          <p:spPr>
            <a:xfrm>
              <a:off x="7798022" y="355322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48477-7B59-464B-89BA-8A5371A25588}"/>
                </a:ext>
              </a:extLst>
            </p:cNvPr>
            <p:cNvSpPr/>
            <p:nvPr/>
          </p:nvSpPr>
          <p:spPr>
            <a:xfrm>
              <a:off x="8227859" y="3534531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A363D56-5D0C-450D-BDEE-FC3040CB345E}"/>
                </a:ext>
              </a:extLst>
            </p:cNvPr>
            <p:cNvSpPr/>
            <p:nvPr/>
          </p:nvSpPr>
          <p:spPr>
            <a:xfrm>
              <a:off x="8620303" y="355322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4334E28-2D08-4B40-94E4-2B51D8434B2A}"/>
                </a:ext>
              </a:extLst>
            </p:cNvPr>
            <p:cNvSpPr/>
            <p:nvPr/>
          </p:nvSpPr>
          <p:spPr>
            <a:xfrm>
              <a:off x="9045093" y="3553363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516CE0F5-C339-4960-988F-7412745A3964}"/>
                </a:ext>
              </a:extLst>
            </p:cNvPr>
            <p:cNvSpPr/>
            <p:nvPr/>
          </p:nvSpPr>
          <p:spPr>
            <a:xfrm>
              <a:off x="9423875" y="355322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4B8BBC7-3DDB-4178-B168-DB5FD9A05CEE}"/>
                </a:ext>
              </a:extLst>
            </p:cNvPr>
            <p:cNvSpPr/>
            <p:nvPr/>
          </p:nvSpPr>
          <p:spPr>
            <a:xfrm>
              <a:off x="9793798" y="3552615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16E1DEB-1ECD-48B5-B924-CF3FBD9D60FB}"/>
                </a:ext>
              </a:extLst>
            </p:cNvPr>
            <p:cNvSpPr/>
            <p:nvPr/>
          </p:nvSpPr>
          <p:spPr>
            <a:xfrm>
              <a:off x="10149916" y="3555744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891CAF2-ED67-464E-BD4A-E8368F574C47}"/>
                </a:ext>
              </a:extLst>
            </p:cNvPr>
            <p:cNvSpPr/>
            <p:nvPr/>
          </p:nvSpPr>
          <p:spPr>
            <a:xfrm>
              <a:off x="10506034" y="3564675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4407442-D407-4B4B-8017-9E633F2DE64E}"/>
                </a:ext>
              </a:extLst>
            </p:cNvPr>
            <p:cNvSpPr/>
            <p:nvPr/>
          </p:nvSpPr>
          <p:spPr>
            <a:xfrm>
              <a:off x="10953488" y="3552615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7064607-CB1B-4DAD-AA10-15ED7D00F02F}"/>
                </a:ext>
              </a:extLst>
            </p:cNvPr>
            <p:cNvSpPr/>
            <p:nvPr/>
          </p:nvSpPr>
          <p:spPr>
            <a:xfrm>
              <a:off x="11323411" y="3552615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F57E85B-A358-49F4-80E8-2FD038979E06}"/>
                </a:ext>
              </a:extLst>
            </p:cNvPr>
            <p:cNvSpPr/>
            <p:nvPr/>
          </p:nvSpPr>
          <p:spPr>
            <a:xfrm>
              <a:off x="11686239" y="3552615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C338171-0521-47BA-963C-1987E99CC1D1}"/>
                </a:ext>
              </a:extLst>
            </p:cNvPr>
            <p:cNvSpPr txBox="1"/>
            <p:nvPr/>
          </p:nvSpPr>
          <p:spPr>
            <a:xfrm>
              <a:off x="3693500" y="3485646"/>
              <a:ext cx="12309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D7A5CD-A9B1-4F04-AD96-37A933F35FE1}"/>
              </a:ext>
            </a:extLst>
          </p:cNvPr>
          <p:cNvGrpSpPr/>
          <p:nvPr/>
        </p:nvGrpSpPr>
        <p:grpSpPr>
          <a:xfrm>
            <a:off x="3426687" y="4935473"/>
            <a:ext cx="8604732" cy="1471234"/>
            <a:chOff x="3426687" y="4935473"/>
            <a:chExt cx="8604732" cy="147123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1E39F46-BDB3-41AD-9E47-523C0D2AF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26687" y="4935473"/>
              <a:ext cx="8604732" cy="1471234"/>
            </a:xfrm>
            <a:prstGeom prst="rect">
              <a:avLst/>
            </a:prstGeom>
          </p:spPr>
        </p:pic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2EDA5E5B-A185-4C63-9169-0EEA8CF4AD18}"/>
                </a:ext>
              </a:extLst>
            </p:cNvPr>
            <p:cNvSpPr/>
            <p:nvPr/>
          </p:nvSpPr>
          <p:spPr>
            <a:xfrm>
              <a:off x="11681733" y="5014454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A082EE-0EB0-4FA9-9E68-950CE39605F6}"/>
                </a:ext>
              </a:extLst>
            </p:cNvPr>
            <p:cNvSpPr/>
            <p:nvPr/>
          </p:nvSpPr>
          <p:spPr>
            <a:xfrm>
              <a:off x="11020933" y="5014454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86A95E6-D46B-471C-9FD9-D9D3C6024271}"/>
                </a:ext>
              </a:extLst>
            </p:cNvPr>
            <p:cNvSpPr/>
            <p:nvPr/>
          </p:nvSpPr>
          <p:spPr>
            <a:xfrm>
              <a:off x="10350500" y="5014454"/>
              <a:ext cx="417796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59DB060-2324-469F-9917-140D29ACD0FB}"/>
                </a:ext>
              </a:extLst>
            </p:cNvPr>
            <p:cNvSpPr/>
            <p:nvPr/>
          </p:nvSpPr>
          <p:spPr>
            <a:xfrm>
              <a:off x="9607461" y="5014454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449AFF5-C1EE-4D7E-A552-32D96DB72CD6}"/>
                </a:ext>
              </a:extLst>
            </p:cNvPr>
            <p:cNvSpPr/>
            <p:nvPr/>
          </p:nvSpPr>
          <p:spPr>
            <a:xfrm>
              <a:off x="9022433" y="505245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26360A9-DD4C-43F6-9766-96B329BA60CC}"/>
                </a:ext>
              </a:extLst>
            </p:cNvPr>
            <p:cNvSpPr/>
            <p:nvPr/>
          </p:nvSpPr>
          <p:spPr>
            <a:xfrm>
              <a:off x="8376011" y="505245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0D1553-CCB9-4D61-B616-7056277EA283}"/>
                </a:ext>
              </a:extLst>
            </p:cNvPr>
            <p:cNvSpPr/>
            <p:nvPr/>
          </p:nvSpPr>
          <p:spPr>
            <a:xfrm>
              <a:off x="7841973" y="5019654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8104247-E515-4CE2-BB89-D75CB33C41E2}"/>
                </a:ext>
              </a:extLst>
            </p:cNvPr>
            <p:cNvSpPr/>
            <p:nvPr/>
          </p:nvSpPr>
          <p:spPr>
            <a:xfrm>
              <a:off x="7180696" y="505015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872D758-1FBB-445C-8E35-92A55D1C918B}"/>
                </a:ext>
              </a:extLst>
            </p:cNvPr>
            <p:cNvSpPr/>
            <p:nvPr/>
          </p:nvSpPr>
          <p:spPr>
            <a:xfrm>
              <a:off x="6655777" y="5050157"/>
              <a:ext cx="316022" cy="2294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B131B9-04FF-43B8-9CF2-B4ED9076EE4F}"/>
                </a:ext>
              </a:extLst>
            </p:cNvPr>
            <p:cNvSpPr txBox="1"/>
            <p:nvPr/>
          </p:nvSpPr>
          <p:spPr>
            <a:xfrm>
              <a:off x="3688954" y="4990034"/>
              <a:ext cx="12309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Four Factors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90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3166</TotalTime>
  <Words>1298</Words>
  <Application>Microsoft Office PowerPoint</Application>
  <PresentationFormat>와이드스크린</PresentationFormat>
  <Paragraphs>436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Arial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admin</cp:lastModifiedBy>
  <cp:revision>150</cp:revision>
  <dcterms:created xsi:type="dcterms:W3CDTF">2017-05-10T07:33:19Z</dcterms:created>
  <dcterms:modified xsi:type="dcterms:W3CDTF">2022-11-11T08:17:21Z</dcterms:modified>
</cp:coreProperties>
</file>